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5" r:id="rId1"/>
  </p:sldMasterIdLst>
  <p:notesMasterIdLst>
    <p:notesMasterId r:id="rId43"/>
  </p:notesMasterIdLst>
  <p:sldIdLst>
    <p:sldId id="536" r:id="rId2"/>
    <p:sldId id="675" r:id="rId3"/>
    <p:sldId id="677" r:id="rId4"/>
    <p:sldId id="556" r:id="rId5"/>
    <p:sldId id="570" r:id="rId6"/>
    <p:sldId id="571" r:id="rId7"/>
    <p:sldId id="646" r:id="rId8"/>
    <p:sldId id="555" r:id="rId9"/>
    <p:sldId id="584" r:id="rId10"/>
    <p:sldId id="596" r:id="rId11"/>
    <p:sldId id="572" r:id="rId12"/>
    <p:sldId id="649" r:id="rId13"/>
    <p:sldId id="650" r:id="rId14"/>
    <p:sldId id="577" r:id="rId15"/>
    <p:sldId id="647" r:id="rId16"/>
    <p:sldId id="653" r:id="rId17"/>
    <p:sldId id="654" r:id="rId18"/>
    <p:sldId id="655" r:id="rId19"/>
    <p:sldId id="657" r:id="rId20"/>
    <p:sldId id="674" r:id="rId21"/>
    <p:sldId id="656" r:id="rId22"/>
    <p:sldId id="661" r:id="rId23"/>
    <p:sldId id="658" r:id="rId24"/>
    <p:sldId id="659" r:id="rId25"/>
    <p:sldId id="660" r:id="rId26"/>
    <p:sldId id="662" r:id="rId27"/>
    <p:sldId id="663" r:id="rId28"/>
    <p:sldId id="664" r:id="rId29"/>
    <p:sldId id="665" r:id="rId30"/>
    <p:sldId id="666" r:id="rId31"/>
    <p:sldId id="643" r:id="rId32"/>
    <p:sldId id="667" r:id="rId33"/>
    <p:sldId id="598" r:id="rId34"/>
    <p:sldId id="668" r:id="rId35"/>
    <p:sldId id="669" r:id="rId36"/>
    <p:sldId id="670" r:id="rId37"/>
    <p:sldId id="671" r:id="rId38"/>
    <p:sldId id="672" r:id="rId39"/>
    <p:sldId id="673" r:id="rId40"/>
    <p:sldId id="652" r:id="rId41"/>
    <p:sldId id="520" r:id="rId42"/>
  </p:sldIdLst>
  <p:sldSz cx="12192000" cy="6858000"/>
  <p:notesSz cx="6858000" cy="91440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00"/>
    <a:srgbClr val="0532FF"/>
    <a:srgbClr val="B1DBF1"/>
    <a:srgbClr val="EB9B3A"/>
    <a:srgbClr val="088DBE"/>
    <a:srgbClr val="067EAC"/>
    <a:srgbClr val="90D0EE"/>
    <a:srgbClr val="0C3656"/>
    <a:srgbClr val="EB9B36"/>
    <a:srgbClr val="CB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07" autoAdjust="0"/>
    <p:restoredTop sz="95073" autoAdjust="0"/>
  </p:normalViewPr>
  <p:slideViewPr>
    <p:cSldViewPr snapToGrid="0" showGuides="1">
      <p:cViewPr varScale="1">
        <p:scale>
          <a:sx n="124" d="100"/>
          <a:sy n="124" d="100"/>
        </p:scale>
        <p:origin x="124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0" d="100"/>
        <a:sy n="90" d="100"/>
      </p:scale>
      <p:origin x="0" y="0"/>
    </p:cViewPr>
  </p:notesTextViewPr>
  <p:sorterViewPr>
    <p:cViewPr>
      <p:scale>
        <a:sx n="80" d="100"/>
        <a:sy n="80" d="100"/>
      </p:scale>
      <p:origin x="0" y="-14710"/>
    </p:cViewPr>
  </p:sorterViewPr>
  <p:notesViewPr>
    <p:cSldViewPr snapToGrid="0">
      <p:cViewPr varScale="1">
        <p:scale>
          <a:sx n="102" d="100"/>
          <a:sy n="102" d="100"/>
        </p:scale>
        <p:origin x="354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A0B19-9769-455C-9BA4-8D3D0A9EEE78}" type="datetimeFigureOut">
              <a:rPr lang="en-IN" smtClean="0"/>
              <a:t>28/01/19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3F256-EA66-4B18-B257-2B54A77F4D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411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scenario: orders made, taken, rides, anomaly</a:t>
            </a:r>
            <a:r>
              <a:rPr lang="is-IS" dirty="0"/>
              <a:t>… rain event.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3F256-EA66-4B18-B257-2B54A77F4DB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36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dirty="0"/>
              <a:t>Add DT, </a:t>
            </a:r>
            <a:r>
              <a:rPr lang="en-US" dirty="0" err="1"/>
              <a:t>GoEuro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3F256-EA66-4B18-B257-2B54A77F4DB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113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3F256-EA66-4B18-B257-2B54A77F4DB9}" type="slidenum">
              <a:rPr lang="en-IN" smtClean="0">
                <a:solidFill>
                  <a:prstClr val="black"/>
                </a:solidFill>
              </a:rPr>
              <a:pPr/>
              <a:t>14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894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3F256-EA66-4B18-B257-2B54A77F4DB9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68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6417733"/>
            <a:ext cx="12327468" cy="508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 sz="12000" b="1" dirty="0">
              <a:solidFill>
                <a:srgbClr val="2E83AE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8" b="13441"/>
          <a:stretch/>
        </p:blipFill>
        <p:spPr>
          <a:xfrm>
            <a:off x="0" y="0"/>
            <a:ext cx="12192000" cy="69257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1735" y="226357"/>
            <a:ext cx="2218266" cy="65092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55599" y="4322903"/>
            <a:ext cx="4459289" cy="2207098"/>
          </a:xfrm>
        </p:spPr>
        <p:txBody>
          <a:bodyPr anchor="t">
            <a:normAutofit/>
          </a:bodyPr>
          <a:lstStyle>
            <a:lvl1pPr>
              <a:defRPr sz="5000" b="0" i="0">
                <a:solidFill>
                  <a:srgbClr val="067EAC"/>
                </a:solidFill>
                <a:latin typeface="Geneva" charset="0"/>
                <a:ea typeface="Geneva" charset="0"/>
                <a:cs typeface="Genev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martArt Placeholder 15"/>
          <p:cNvSpPr>
            <a:spLocks noGrp="1"/>
          </p:cNvSpPr>
          <p:nvPr>
            <p:ph type="dgm" sz="quarter" idx="10"/>
          </p:nvPr>
        </p:nvSpPr>
        <p:spPr>
          <a:xfrm>
            <a:off x="8582828" y="551820"/>
            <a:ext cx="3165224" cy="2360845"/>
          </a:xfrm>
        </p:spPr>
        <p:txBody>
          <a:bodyPr>
            <a:normAutofit/>
          </a:bodyPr>
          <a:lstStyle>
            <a:lvl1pPr algn="ctr">
              <a:defRPr sz="2000">
                <a:solidFill>
                  <a:srgbClr val="088DB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PingFangSC-Regular" charset="-122"/>
              <a:buNone/>
              <a:tabLst/>
              <a:defRPr/>
            </a:pP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" y="3889826"/>
            <a:ext cx="3549166" cy="277882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067EAC"/>
                </a:solidFill>
              </a:defRPr>
            </a:lvl1pPr>
          </a:lstStyle>
          <a:p>
            <a:pPr lvl="0"/>
            <a:r>
              <a:rPr lang="en-US"/>
              <a:t>Month 00, year</a:t>
            </a:r>
            <a:endParaRPr lang="en-US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8592767" y="5755145"/>
            <a:ext cx="3549166" cy="277882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067EAC"/>
                </a:solidFill>
              </a:defRPr>
            </a:lvl1pPr>
          </a:lstStyle>
          <a:p>
            <a:pPr lvl="0"/>
            <a:r>
              <a:rPr lang="en-US" dirty="0"/>
              <a:t>Name, Title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8592767" y="6033027"/>
            <a:ext cx="3549166" cy="277882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067EAC"/>
                </a:solidFill>
              </a:defRPr>
            </a:lvl1pPr>
          </a:lstStyle>
          <a:p>
            <a:pPr lvl="0"/>
            <a:r>
              <a:rPr lang="en-US" dirty="0" err="1"/>
              <a:t>email@anodot.cm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146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279">
          <p15:clr>
            <a:srgbClr val="FBAE40"/>
          </p15:clr>
        </p15:guide>
        <p15:guide id="3" pos="5473">
          <p15:clr>
            <a:srgbClr val="FBAE40"/>
          </p15:clr>
        </p15:guide>
        <p15:guide id="4" orient="horz" pos="3952">
          <p15:clr>
            <a:srgbClr val="FBAE40"/>
          </p15:clr>
        </p15:guide>
        <p15:guide id="5" orient="horz" pos="259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" b="13901"/>
          <a:stretch/>
        </p:blipFill>
        <p:spPr>
          <a:xfrm>
            <a:off x="1" y="0"/>
            <a:ext cx="12365664" cy="6886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3" y="118536"/>
            <a:ext cx="2421467" cy="85509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4314825"/>
            <a:ext cx="4359275" cy="2364261"/>
          </a:xfrm>
        </p:spPr>
        <p:txBody>
          <a:bodyPr anchor="t">
            <a:normAutofit/>
          </a:bodyPr>
          <a:lstStyle>
            <a:lvl1pPr>
              <a:defRPr sz="5000" b="0" i="0">
                <a:solidFill>
                  <a:schemeClr val="accent4"/>
                </a:solidFill>
                <a:latin typeface="Geneva" charset="0"/>
                <a:ea typeface="Geneva" charset="0"/>
                <a:cs typeface="Genev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martArt Placeholder 15"/>
          <p:cNvSpPr>
            <a:spLocks noGrp="1"/>
          </p:cNvSpPr>
          <p:nvPr>
            <p:ph type="dgm" sz="quarter" idx="10"/>
          </p:nvPr>
        </p:nvSpPr>
        <p:spPr>
          <a:xfrm>
            <a:off x="8592767" y="551820"/>
            <a:ext cx="3165224" cy="2360845"/>
          </a:xfrm>
        </p:spPr>
        <p:txBody>
          <a:bodyPr>
            <a:normAutofit/>
          </a:bodyPr>
          <a:lstStyle>
            <a:lvl1pPr algn="ctr">
              <a:defRPr sz="2000">
                <a:solidFill>
                  <a:schemeClr val="accent4"/>
                </a:solidFill>
                <a:latin typeface="Geneva" charset="0"/>
                <a:ea typeface="Geneva" charset="0"/>
                <a:cs typeface="Geneva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PingFangSC-Regular" charset="-122"/>
              <a:buNone/>
              <a:tabLst/>
              <a:defRPr/>
            </a:pP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355599" y="3889826"/>
            <a:ext cx="3549166" cy="277882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accent4"/>
                </a:solidFill>
                <a:latin typeface="Geneva" charset="0"/>
                <a:ea typeface="Geneva" charset="0"/>
                <a:cs typeface="Geneva" charset="0"/>
              </a:defRPr>
            </a:lvl1pPr>
          </a:lstStyle>
          <a:p>
            <a:pPr lvl="0"/>
            <a:r>
              <a:rPr lang="en-US"/>
              <a:t>Month 00, year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8592767" y="5755145"/>
            <a:ext cx="3549166" cy="277882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accent4"/>
                </a:solidFill>
                <a:latin typeface="Geneva" charset="0"/>
                <a:ea typeface="Geneva" charset="0"/>
                <a:cs typeface="Geneva" charset="0"/>
              </a:defRPr>
            </a:lvl1pPr>
          </a:lstStyle>
          <a:p>
            <a:pPr lvl="0"/>
            <a:r>
              <a:rPr lang="en-US" dirty="0"/>
              <a:t>Name, Title</a:t>
            </a:r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8592767" y="6033027"/>
            <a:ext cx="3549166" cy="277882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accent4"/>
                </a:solidFill>
                <a:latin typeface="Geneva" charset="0"/>
                <a:ea typeface="Geneva" charset="0"/>
                <a:cs typeface="Geneva" charset="0"/>
              </a:defRPr>
            </a:lvl1pPr>
          </a:lstStyle>
          <a:p>
            <a:pPr lvl="0"/>
            <a:r>
              <a:rPr lang="en-US" dirty="0" err="1"/>
              <a:t>email@anodot.com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6289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  <p15:guide id="2" orient="horz" pos="2591" userDrawn="1">
          <p15:clr>
            <a:srgbClr val="FBAE40"/>
          </p15:clr>
        </p15:guide>
        <p15:guide id="3" pos="5473" userDrawn="1">
          <p15:clr>
            <a:srgbClr val="FBAE40"/>
          </p15:clr>
        </p15:guide>
        <p15:guide id="4" pos="27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" b="13901"/>
          <a:stretch/>
        </p:blipFill>
        <p:spPr>
          <a:xfrm>
            <a:off x="1" y="0"/>
            <a:ext cx="12365664" cy="6886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4" y="2175939"/>
            <a:ext cx="3115733" cy="110026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3276202"/>
            <a:ext cx="12192000" cy="528638"/>
          </a:xfrm>
          <a:solidFill>
            <a:srgbClr val="262626">
              <a:alpha val="50196"/>
            </a:srgbClr>
          </a:solidFill>
          <a:ln>
            <a:noFill/>
          </a:ln>
        </p:spPr>
        <p:txBody>
          <a:bodyPr anchor="t">
            <a:normAutofit/>
          </a:bodyPr>
          <a:lstStyle>
            <a:lvl1pPr algn="ctr">
              <a:defRPr sz="3500" b="0" i="0">
                <a:solidFill>
                  <a:schemeClr val="bg1"/>
                </a:solidFill>
                <a:latin typeface="Geneva" charset="0"/>
                <a:ea typeface="Geneva" charset="0"/>
                <a:cs typeface="Genev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2" r="6437"/>
          <a:stretch/>
        </p:blipFill>
        <p:spPr>
          <a:xfrm>
            <a:off x="0" y="0"/>
            <a:ext cx="12192000" cy="647223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93827" y="82698"/>
            <a:ext cx="11828840" cy="849631"/>
          </a:xfrm>
        </p:spPr>
        <p:txBody>
          <a:bodyPr>
            <a:normAutofit/>
          </a:bodyPr>
          <a:lstStyle>
            <a:lvl1pPr>
              <a:defRPr sz="3500" b="0" i="0">
                <a:solidFill>
                  <a:schemeClr val="accent4"/>
                </a:solidFill>
                <a:latin typeface="Geneva" charset="0"/>
                <a:ea typeface="Geneva" charset="0"/>
                <a:cs typeface="Genev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8454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2045" y="6563052"/>
            <a:ext cx="511792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6BBFE9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</a:lstStyle>
          <a:p>
            <a:fld id="{5F512360-55A5-49C7-8813-DF2A4284CA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93827" y="82698"/>
            <a:ext cx="11828840" cy="849631"/>
          </a:xfrm>
        </p:spPr>
        <p:txBody>
          <a:bodyPr>
            <a:normAutofit/>
          </a:bodyPr>
          <a:lstStyle>
            <a:lvl1pPr>
              <a:defRPr sz="3500" b="0" i="0">
                <a:solidFill>
                  <a:schemeClr val="accent1"/>
                </a:solidFill>
                <a:latin typeface="Geneva" charset="0"/>
                <a:ea typeface="Geneva" charset="0"/>
                <a:cs typeface="Genev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9401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2045" y="6563052"/>
            <a:ext cx="511792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6BBFE9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</a:lstStyle>
          <a:p>
            <a:fld id="{5F512360-55A5-49C7-8813-DF2A4284CA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93827" y="82698"/>
            <a:ext cx="11828840" cy="849631"/>
          </a:xfrm>
        </p:spPr>
        <p:txBody>
          <a:bodyPr>
            <a:normAutofit/>
          </a:bodyPr>
          <a:lstStyle>
            <a:lvl1pPr>
              <a:defRPr sz="3500" b="0" i="0">
                <a:solidFill>
                  <a:schemeClr val="accent1"/>
                </a:solidFill>
                <a:latin typeface="Geneva" charset="0"/>
                <a:ea typeface="Geneva" charset="0"/>
                <a:cs typeface="Genev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61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6/6/2016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summit Europe Jerusalem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512360-55A5-49C7-8813-DF2A4284C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0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24783"/>
            <a:ext cx="10515600" cy="670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10018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  Second level</a:t>
            </a:r>
          </a:p>
          <a:p>
            <a:pPr lvl="2"/>
            <a:r>
              <a:rPr lang="en-US" dirty="0"/>
              <a:t>    Third level</a:t>
            </a:r>
          </a:p>
          <a:p>
            <a:pPr lvl="3"/>
            <a:r>
              <a:rPr lang="en-US" dirty="0"/>
              <a:t>  Fourth level</a:t>
            </a:r>
          </a:p>
          <a:p>
            <a:pPr lvl="4"/>
            <a:r>
              <a:rPr lang="en-US" dirty="0"/>
              <a:t>  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61455"/>
            <a:ext cx="12192000" cy="4422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642045" y="6563052"/>
            <a:ext cx="51179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rgbClr val="6BBFE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F512360-55A5-49C7-8813-DF2A4284CA3A}" type="slidenum">
              <a:rPr lang="en-US" smtClean="0">
                <a:latin typeface="Geneva" charset="0"/>
                <a:ea typeface="Geneva" charset="0"/>
                <a:cs typeface="Geneva" charset="0"/>
              </a:rPr>
              <a:pPr/>
              <a:t>‹#›</a:t>
            </a:fld>
            <a:endParaRPr lang="en-US" dirty="0">
              <a:latin typeface="Geneva" charset="0"/>
              <a:ea typeface="Geneva" charset="0"/>
              <a:cs typeface="Genev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3" y="6474275"/>
            <a:ext cx="1182536" cy="41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12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649" r:id="rId2"/>
    <p:sldLayoutId id="2147483665" r:id="rId3"/>
    <p:sldLayoutId id="2147483842" r:id="rId4"/>
    <p:sldLayoutId id="2147483873" r:id="rId5"/>
    <p:sldLayoutId id="2147483874" r:id="rId6"/>
    <p:sldLayoutId id="214748387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kern="1200" cap="all" baseline="0">
          <a:solidFill>
            <a:srgbClr val="0C3656"/>
          </a:solidFill>
          <a:latin typeface="Geneva" charset="0"/>
          <a:ea typeface="Geneva" charset="0"/>
          <a:cs typeface="Genev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charset="0"/>
        <a:buChar char="o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charset="0"/>
        <a:buChar char="o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emf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095" y="3888581"/>
            <a:ext cx="7430948" cy="2207098"/>
          </a:xfrm>
        </p:spPr>
        <p:txBody>
          <a:bodyPr>
            <a:normAutofit/>
          </a:bodyPr>
          <a:lstStyle/>
          <a:p>
            <a:r>
              <a:rPr lang="en-US" dirty="0"/>
              <a:t>TIME SERIES MODELING</a:t>
            </a:r>
            <a:br>
              <a:rPr lang="en-US" dirty="0"/>
            </a:br>
            <a:r>
              <a:rPr lang="en-US" sz="4000" dirty="0"/>
              <a:t>SELECTED SUBJECTS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55599" y="3455504"/>
            <a:ext cx="3549166" cy="27788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21st February, 2018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AF8A54-12AF-D34A-B727-3496B0F981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Meir TOLEDANO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89D852-3F27-6F44-987B-C7C28CFD09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meir@anodot.com</a:t>
            </a:r>
            <a:endParaRPr lang="en-US" dirty="0"/>
          </a:p>
        </p:txBody>
      </p:sp>
      <p:sp>
        <p:nvSpPr>
          <p:cNvPr id="12" name="SmartArt Placeholder 11">
            <a:extLst>
              <a:ext uri="{FF2B5EF4-FFF2-40B4-BE49-F238E27FC236}">
                <a16:creationId xmlns:a16="http://schemas.microsoft.com/office/drawing/2014/main" id="{02AEB939-CC59-CB41-AAEA-79CE481FD42A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47419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TIME ANOMALY DETECTION STRATEGY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4"/>
          <a:stretch/>
        </p:blipFill>
        <p:spPr>
          <a:xfrm>
            <a:off x="1064524" y="1189916"/>
            <a:ext cx="10034112" cy="168352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F6A4855-368A-1440-9D42-0C54895AF136}"/>
              </a:ext>
            </a:extLst>
          </p:cNvPr>
          <p:cNvGrpSpPr/>
          <p:nvPr/>
        </p:nvGrpSpPr>
        <p:grpSpPr>
          <a:xfrm>
            <a:off x="6542809" y="2129903"/>
            <a:ext cx="4845460" cy="1687964"/>
            <a:chOff x="6542809" y="2129903"/>
            <a:chExt cx="4845460" cy="1687964"/>
          </a:xfrm>
        </p:grpSpPr>
        <p:sp>
          <p:nvSpPr>
            <p:cNvPr id="9" name="TextBox 8"/>
            <p:cNvSpPr txBox="1"/>
            <p:nvPr/>
          </p:nvSpPr>
          <p:spPr>
            <a:xfrm>
              <a:off x="6542809" y="3448535"/>
              <a:ext cx="4845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B9B3A"/>
                  </a:solidFill>
                </a:rPr>
                <a:t>Anomaly = Too far from the expected behavior</a:t>
              </a:r>
            </a:p>
          </p:txBody>
        </p:sp>
        <p:cxnSp>
          <p:nvCxnSpPr>
            <p:cNvPr id="10" name="Straight Arrow Connector 9"/>
            <p:cNvCxnSpPr>
              <a:cxnSpLocks/>
              <a:stCxn id="9" idx="0"/>
            </p:cNvCxnSpPr>
            <p:nvPr/>
          </p:nvCxnSpPr>
          <p:spPr>
            <a:xfrm flipV="1">
              <a:off x="8965539" y="2129903"/>
              <a:ext cx="1600386" cy="1318632"/>
            </a:xfrm>
            <a:prstGeom prst="straightConnector1">
              <a:avLst/>
            </a:prstGeom>
            <a:ln>
              <a:solidFill>
                <a:srgbClr val="EB9B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ontent Placeholder 2"/>
          <p:cNvSpPr txBox="1">
            <a:spLocks/>
          </p:cNvSpPr>
          <p:nvPr/>
        </p:nvSpPr>
        <p:spPr>
          <a:xfrm>
            <a:off x="363537" y="4230906"/>
            <a:ext cx="11828463" cy="21971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Real </a:t>
            </a:r>
            <a:r>
              <a:rPr lang="mr-IN" dirty="0"/>
              <a:t>–</a:t>
            </a:r>
            <a:r>
              <a:rPr lang="en-US" dirty="0"/>
              <a:t> time anomaly detection problem (Business problem) =  </a:t>
            </a:r>
          </a:p>
          <a:p>
            <a:pPr marL="0" indent="0">
              <a:buNone/>
            </a:pPr>
            <a:r>
              <a:rPr lang="en-US" dirty="0"/>
              <a:t>Conditional prediction problem (</a:t>
            </a:r>
            <a:r>
              <a:rPr lang="en-US" dirty="0" err="1"/>
              <a:t>Maths</a:t>
            </a:r>
            <a:r>
              <a:rPr lang="en-US" dirty="0"/>
              <a:t>/</a:t>
            </a:r>
            <a:r>
              <a:rPr lang="en-US" dirty="0" err="1"/>
              <a:t>Algo</a:t>
            </a:r>
            <a:r>
              <a:rPr lang="en-US" dirty="0"/>
              <a:t> problem)</a:t>
            </a:r>
          </a:p>
          <a:p>
            <a:r>
              <a:rPr lang="en-US" b="1" u="sng" dirty="0">
                <a:solidFill>
                  <a:srgbClr val="FF0000"/>
                </a:solidFill>
              </a:rPr>
              <a:t>Conditional prediction problem</a:t>
            </a:r>
          </a:p>
          <a:p>
            <a:pPr lvl="1"/>
            <a:r>
              <a:rPr lang="en-US" dirty="0"/>
              <a:t>Time series modeling (learning)</a:t>
            </a:r>
          </a:p>
          <a:p>
            <a:pPr lvl="1"/>
            <a:r>
              <a:rPr lang="en-US" dirty="0"/>
              <a:t>Real time prediction calculation (inference)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F6CE65-1473-E64B-A5CA-4269ABDB179E}"/>
              </a:ext>
            </a:extLst>
          </p:cNvPr>
          <p:cNvGrpSpPr/>
          <p:nvPr/>
        </p:nvGrpSpPr>
        <p:grpSpPr>
          <a:xfrm>
            <a:off x="1517613" y="2246214"/>
            <a:ext cx="3182772" cy="1571653"/>
            <a:chOff x="1517613" y="2246214"/>
            <a:chExt cx="3182772" cy="1571653"/>
          </a:xfrm>
        </p:grpSpPr>
        <p:cxnSp>
          <p:nvCxnSpPr>
            <p:cNvPr id="7" name="Straight Arrow Connector 6"/>
            <p:cNvCxnSpPr>
              <a:cxnSpLocks/>
            </p:cNvCxnSpPr>
            <p:nvPr/>
          </p:nvCxnSpPr>
          <p:spPr>
            <a:xfrm flipV="1">
              <a:off x="3293616" y="2246214"/>
              <a:ext cx="1406769" cy="1156412"/>
            </a:xfrm>
            <a:prstGeom prst="straightConnector1">
              <a:avLst/>
            </a:prstGeom>
            <a:ln>
              <a:solidFill>
                <a:srgbClr val="B1DB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59782F-96A3-0344-A00B-B5D9489E08AC}"/>
                </a:ext>
              </a:extLst>
            </p:cNvPr>
            <p:cNvGrpSpPr/>
            <p:nvPr/>
          </p:nvGrpSpPr>
          <p:grpSpPr>
            <a:xfrm>
              <a:off x="1517613" y="3448535"/>
              <a:ext cx="3182772" cy="369332"/>
              <a:chOff x="581360" y="3399479"/>
              <a:chExt cx="3182772" cy="36933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0437" y="3445388"/>
                <a:ext cx="1473695" cy="277514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F9A1B6-65A4-454E-92BD-8CED12E8AD21}"/>
                  </a:ext>
                </a:extLst>
              </p:cNvPr>
              <p:cNvSpPr txBox="1"/>
              <p:nvPr/>
            </p:nvSpPr>
            <p:spPr>
              <a:xfrm>
                <a:off x="581360" y="3399479"/>
                <a:ext cx="2001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B1DBF1"/>
                    </a:solidFill>
                  </a:rPr>
                  <a:t>Prediction range</a:t>
                </a:r>
              </a:p>
            </p:txBody>
          </p:sp>
        </p:grpSp>
      </p:grp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24FD41B-55C7-4742-934B-904B885C1383}"/>
              </a:ext>
            </a:extLst>
          </p:cNvPr>
          <p:cNvSpPr/>
          <p:nvPr/>
        </p:nvSpPr>
        <p:spPr>
          <a:xfrm>
            <a:off x="9298112" y="5024063"/>
            <a:ext cx="2650733" cy="12328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need to model time series in order to forecast</a:t>
            </a:r>
          </a:p>
        </p:txBody>
      </p:sp>
    </p:spTree>
    <p:extLst>
      <p:ext uri="{BB962C8B-B14F-4D97-AF65-F5344CB8AC3E}">
        <p14:creationId xmlns:p14="http://schemas.microsoft.com/office/powerpoint/2010/main" val="76393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161183"/>
            <a:ext cx="10941768" cy="2015780"/>
          </a:xfrm>
        </p:spPr>
        <p:txBody>
          <a:bodyPr>
            <a:normAutofit/>
          </a:bodyPr>
          <a:lstStyle/>
          <a:p>
            <a:r>
              <a:rPr lang="en-US" sz="2400" dirty="0"/>
              <a:t>The system find the daily pattern (and not the 3h sub-pattern)</a:t>
            </a:r>
          </a:p>
          <a:p>
            <a:r>
              <a:rPr lang="en-US" sz="2400" dirty="0"/>
              <a:t>The conditional prediction begins then to be very accurate.</a:t>
            </a:r>
          </a:p>
          <a:p>
            <a:r>
              <a:rPr lang="en-US" sz="2400" dirty="0"/>
              <a:t>We are now able to catch even the smallest anomaly.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7"/>
          <a:stretch/>
        </p:blipFill>
        <p:spPr>
          <a:xfrm>
            <a:off x="384313" y="1497004"/>
            <a:ext cx="11395655" cy="2041326"/>
          </a:xfrm>
        </p:spPr>
      </p:pic>
      <p:cxnSp>
        <p:nvCxnSpPr>
          <p:cNvPr id="8" name="Straight Connector 7"/>
          <p:cNvCxnSpPr/>
          <p:nvPr/>
        </p:nvCxnSpPr>
        <p:spPr>
          <a:xfrm>
            <a:off x="2835965" y="1351722"/>
            <a:ext cx="0" cy="2345635"/>
          </a:xfrm>
          <a:prstGeom prst="line">
            <a:avLst/>
          </a:prstGeom>
          <a:ln w="28575">
            <a:solidFill>
              <a:srgbClr val="FF8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193827" y="82698"/>
            <a:ext cx="11828840" cy="849631"/>
          </a:xfrm>
        </p:spPr>
        <p:txBody>
          <a:bodyPr/>
          <a:lstStyle/>
          <a:p>
            <a:r>
              <a:rPr lang="en-US" dirty="0"/>
              <a:t>SEASON IN A KEY COMPONENT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B4EE4F2-17DE-F24A-B3AD-0567006EAA6E}"/>
              </a:ext>
            </a:extLst>
          </p:cNvPr>
          <p:cNvSpPr/>
          <p:nvPr/>
        </p:nvSpPr>
        <p:spPr>
          <a:xfrm>
            <a:off x="9298112" y="5024063"/>
            <a:ext cx="2650733" cy="12328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need to find the period of the series</a:t>
            </a:r>
          </a:p>
        </p:txBody>
      </p:sp>
    </p:spTree>
    <p:extLst>
      <p:ext uri="{BB962C8B-B14F-4D97-AF65-F5344CB8AC3E}">
        <p14:creationId xmlns:p14="http://schemas.microsoft.com/office/powerpoint/2010/main" val="175496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46037C-02BB-2D4B-A100-0D25D01F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kind of TIME SERIES? Which applications 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7CE141-17AB-474C-854A-340DEC92FEC0}"/>
              </a:ext>
            </a:extLst>
          </p:cNvPr>
          <p:cNvSpPr/>
          <p:nvPr/>
        </p:nvSpPr>
        <p:spPr>
          <a:xfrm>
            <a:off x="894091" y="2624956"/>
            <a:ext cx="2776762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Industrial </a:t>
            </a:r>
            <a:r>
              <a:rPr lang="en-US" sz="3200" dirty="0" err="1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IoT</a:t>
            </a:r>
            <a:endParaRPr lang="en-US" sz="3200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DBEF96-9760-F945-A7F5-D3DAA91FBC88}"/>
              </a:ext>
            </a:extLst>
          </p:cNvPr>
          <p:cNvSpPr/>
          <p:nvPr/>
        </p:nvSpPr>
        <p:spPr>
          <a:xfrm>
            <a:off x="894091" y="1319925"/>
            <a:ext cx="2776762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Web 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51DFE9-2AF5-4541-8378-1D73C8D83EEB}"/>
              </a:ext>
            </a:extLst>
          </p:cNvPr>
          <p:cNvSpPr/>
          <p:nvPr/>
        </p:nvSpPr>
        <p:spPr>
          <a:xfrm>
            <a:off x="894091" y="5586919"/>
            <a:ext cx="2776762" cy="60416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Business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916B5A-738E-BE4E-8ACE-D8FF132F2F7A}"/>
              </a:ext>
            </a:extLst>
          </p:cNvPr>
          <p:cNvSpPr/>
          <p:nvPr/>
        </p:nvSpPr>
        <p:spPr>
          <a:xfrm>
            <a:off x="880839" y="4167348"/>
            <a:ext cx="2776762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Security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58FA7D-CC1A-5747-8D92-9F69341D5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551" y="5179439"/>
            <a:ext cx="6688013" cy="1230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D46195-087B-4E4A-89CB-723BDB847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300" y="3849403"/>
            <a:ext cx="6688016" cy="12206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CCBD1D-8598-C142-9677-2191ECA939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8"/>
          <a:stretch/>
        </p:blipFill>
        <p:spPr>
          <a:xfrm>
            <a:off x="4431517" y="2268433"/>
            <a:ext cx="6541284" cy="12978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E613F3-C5F1-4349-823E-0C3851E68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551" y="971664"/>
            <a:ext cx="6780299" cy="1264556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BA76B9E-DF31-BC46-B76F-15323275D432}"/>
              </a:ext>
            </a:extLst>
          </p:cNvPr>
          <p:cNvSpPr/>
          <p:nvPr/>
        </p:nvSpPr>
        <p:spPr>
          <a:xfrm>
            <a:off x="9298112" y="5024063"/>
            <a:ext cx="2650733" cy="12328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need a universal time series modeler</a:t>
            </a:r>
          </a:p>
        </p:txBody>
      </p:sp>
    </p:spTree>
    <p:extLst>
      <p:ext uri="{BB962C8B-B14F-4D97-AF65-F5344CB8AC3E}">
        <p14:creationId xmlns:p14="http://schemas.microsoft.com/office/powerpoint/2010/main" val="232191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42CB19-2729-7247-8AA8-49CC50EA2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ANODOT IN NUMBERs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E9EC-3D7B-1F4A-87D0-142D8F43A7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532" y="3384161"/>
            <a:ext cx="1122620" cy="1279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A3CC23-2B6C-D44C-8FFA-E8811B4A3B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379" y="1155515"/>
            <a:ext cx="1270296" cy="965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C260E0-7E26-EE42-9A18-00A4E992EA2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4115" y="3381146"/>
            <a:ext cx="1120173" cy="1282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C1A342-A041-0C4C-97F0-8F0D712DE51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9056" y="1231567"/>
            <a:ext cx="1855470" cy="818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C6450B-B18A-0143-A945-3B711B2B4DC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7310" y="3819484"/>
            <a:ext cx="1789938" cy="4286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DD6EFD-6723-2B4F-967E-722368CF8BC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0327" y="1155515"/>
            <a:ext cx="1786921" cy="10814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1C7238-4511-1446-BE0C-6987E3514493}"/>
              </a:ext>
            </a:extLst>
          </p:cNvPr>
          <p:cNvSpPr/>
          <p:nvPr/>
        </p:nvSpPr>
        <p:spPr>
          <a:xfrm>
            <a:off x="1772099" y="2219145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8DBE"/>
                </a:solidFill>
                <a:latin typeface="Geneva" charset="0"/>
                <a:ea typeface="Geneva" charset="0"/>
                <a:cs typeface="Geneva" charset="0"/>
              </a:rPr>
              <a:t>5.8 BILLION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601C41-DD4B-CA41-9EB9-63256A6B661E}"/>
              </a:ext>
            </a:extLst>
          </p:cNvPr>
          <p:cNvSpPr/>
          <p:nvPr/>
        </p:nvSpPr>
        <p:spPr>
          <a:xfrm>
            <a:off x="1990553" y="2503444"/>
            <a:ext cx="108980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rgbClr val="0C3656"/>
                </a:solidFill>
                <a:latin typeface="+mj-lt"/>
              </a:rPr>
              <a:t>DATA POINTS PER DAY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C91B8-2206-7F45-9DA9-B9551E5E6C92}"/>
              </a:ext>
            </a:extLst>
          </p:cNvPr>
          <p:cNvSpPr/>
          <p:nvPr/>
        </p:nvSpPr>
        <p:spPr>
          <a:xfrm>
            <a:off x="5194958" y="2219145"/>
            <a:ext cx="1619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8DBE"/>
                </a:solidFill>
                <a:latin typeface="Geneva" charset="0"/>
                <a:ea typeface="Geneva" charset="0"/>
                <a:cs typeface="Geneva" charset="0"/>
              </a:rPr>
              <a:t>120 MILLION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2756DB-CF3C-1840-B691-94DDD505598E}"/>
              </a:ext>
            </a:extLst>
          </p:cNvPr>
          <p:cNvSpPr/>
          <p:nvPr/>
        </p:nvSpPr>
        <p:spPr>
          <a:xfrm>
            <a:off x="5210491" y="2503444"/>
            <a:ext cx="15882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rgbClr val="0C3656"/>
                </a:solidFill>
                <a:latin typeface="+mj-lt"/>
              </a:rPr>
              <a:t>UNIQUE METRICS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8D658B-C604-D245-B02C-FB08A0565ADF}"/>
              </a:ext>
            </a:extLst>
          </p:cNvPr>
          <p:cNvSpPr/>
          <p:nvPr/>
        </p:nvSpPr>
        <p:spPr>
          <a:xfrm>
            <a:off x="8528754" y="2219145"/>
            <a:ext cx="1619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8DBE"/>
                </a:solidFill>
                <a:latin typeface="Geneva" charset="0"/>
                <a:ea typeface="Geneva" charset="0"/>
                <a:cs typeface="Geneva" charset="0"/>
              </a:rPr>
              <a:t>240 MILLION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97CAF4-FDEE-BE44-85F2-05C3822D74E2}"/>
              </a:ext>
            </a:extLst>
          </p:cNvPr>
          <p:cNvSpPr/>
          <p:nvPr/>
        </p:nvSpPr>
        <p:spPr>
          <a:xfrm>
            <a:off x="8544287" y="2503444"/>
            <a:ext cx="15882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rgbClr val="0C3656"/>
                </a:solidFill>
                <a:latin typeface="+mj-lt"/>
              </a:rPr>
              <a:t>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CCC2FF-B0EE-BB44-931F-9824FB63087E}"/>
              </a:ext>
            </a:extLst>
          </p:cNvPr>
          <p:cNvSpPr/>
          <p:nvPr/>
        </p:nvSpPr>
        <p:spPr>
          <a:xfrm>
            <a:off x="1711139" y="4745036"/>
            <a:ext cx="1619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8DBE"/>
                </a:solidFill>
                <a:latin typeface="Geneva" charset="0"/>
                <a:ea typeface="Geneva" charset="0"/>
                <a:cs typeface="Geneva" charset="0"/>
              </a:rPr>
              <a:t>500 MILLION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75D865-0386-AF46-9D39-48882D94C65F}"/>
              </a:ext>
            </a:extLst>
          </p:cNvPr>
          <p:cNvSpPr/>
          <p:nvPr/>
        </p:nvSpPr>
        <p:spPr>
          <a:xfrm>
            <a:off x="1726672" y="5029335"/>
            <a:ext cx="15882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rgbClr val="0C3656"/>
                </a:solidFill>
                <a:latin typeface="+mj-lt"/>
              </a:rPr>
              <a:t>CORRELATIONS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C18F4A-2D52-6D41-9F30-1CE3F0F11521}"/>
              </a:ext>
            </a:extLst>
          </p:cNvPr>
          <p:cNvSpPr/>
          <p:nvPr/>
        </p:nvSpPr>
        <p:spPr>
          <a:xfrm>
            <a:off x="5260161" y="4754743"/>
            <a:ext cx="146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8DBE"/>
                </a:solidFill>
                <a:latin typeface="Geneva" charset="0"/>
                <a:ea typeface="Geneva" charset="0"/>
                <a:cs typeface="Geneva" charset="0"/>
              </a:rPr>
              <a:t>14 MILLION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35CCAA-B2B0-E14C-8B86-26B670030FBB}"/>
              </a:ext>
            </a:extLst>
          </p:cNvPr>
          <p:cNvSpPr/>
          <p:nvPr/>
        </p:nvSpPr>
        <p:spPr>
          <a:xfrm>
            <a:off x="5198750" y="5039042"/>
            <a:ext cx="15882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rgbClr val="0C3656"/>
                </a:solidFill>
                <a:latin typeface="+mj-lt"/>
              </a:rPr>
              <a:t>Seasonal Metrics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0546E2-260D-AB42-BF58-694344C7C8F9}"/>
              </a:ext>
            </a:extLst>
          </p:cNvPr>
          <p:cNvSpPr/>
          <p:nvPr/>
        </p:nvSpPr>
        <p:spPr>
          <a:xfrm>
            <a:off x="8704514" y="4745036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8DBE"/>
                </a:solidFill>
                <a:latin typeface="Geneva" charset="0"/>
                <a:ea typeface="Geneva" charset="0"/>
                <a:cs typeface="Geneva" charset="0"/>
              </a:rPr>
              <a:t>30 TYPES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2FD696-E67D-A445-8E8E-7939EF8D5659}"/>
              </a:ext>
            </a:extLst>
          </p:cNvPr>
          <p:cNvSpPr/>
          <p:nvPr/>
        </p:nvSpPr>
        <p:spPr>
          <a:xfrm>
            <a:off x="8092380" y="5029335"/>
            <a:ext cx="248935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rgbClr val="0C3656"/>
                </a:solidFill>
                <a:latin typeface="+mj-lt"/>
              </a:rPr>
              <a:t>OF LEARNING ALGORITHMS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87DAA74-20BD-A444-9068-E86AF865B407}"/>
              </a:ext>
            </a:extLst>
          </p:cNvPr>
          <p:cNvSpPr/>
          <p:nvPr/>
        </p:nvSpPr>
        <p:spPr>
          <a:xfrm>
            <a:off x="9298112" y="5024063"/>
            <a:ext cx="2650733" cy="12328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need to be very fast and very robust</a:t>
            </a:r>
          </a:p>
        </p:txBody>
      </p:sp>
    </p:spTree>
    <p:extLst>
      <p:ext uri="{BB962C8B-B14F-4D97-AF65-F5344CB8AC3E}">
        <p14:creationId xmlns:p14="http://schemas.microsoft.com/office/powerpoint/2010/main" val="283298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27"/>
          <p:cNvSpPr>
            <a:spLocks noGrp="1"/>
          </p:cNvSpPr>
          <p:nvPr>
            <p:ph type="sldNum" sz="quarter" idx="4294967295"/>
          </p:nvPr>
        </p:nvSpPr>
        <p:spPr>
          <a:xfrm>
            <a:off x="11642045" y="6563052"/>
            <a:ext cx="511792" cy="365125"/>
          </a:xfrm>
          <a:prstGeom prst="rect">
            <a:avLst/>
          </a:prstGeom>
        </p:spPr>
        <p:txBody>
          <a:bodyPr/>
          <a:lstStyle/>
          <a:p>
            <a:fld id="{5F512360-55A5-49C7-8813-DF2A4284CA3A}" type="slidenum">
              <a:rPr lang="en-US">
                <a:solidFill>
                  <a:srgbClr val="262626"/>
                </a:solidFill>
              </a:rPr>
              <a:pPr/>
              <a:t>14</a:t>
            </a:fld>
            <a:endParaRPr lang="en-US" dirty="0">
              <a:solidFill>
                <a:srgbClr val="262626"/>
              </a:solidFill>
            </a:endParaRPr>
          </a:p>
        </p:txBody>
      </p:sp>
      <p:sp>
        <p:nvSpPr>
          <p:cNvPr id="30" name="Title 14"/>
          <p:cNvSpPr>
            <a:spLocks noGrp="1"/>
          </p:cNvSpPr>
          <p:nvPr>
            <p:ph type="title"/>
          </p:nvPr>
        </p:nvSpPr>
        <p:spPr>
          <a:xfrm>
            <a:off x="181580" y="119463"/>
            <a:ext cx="12010420" cy="84963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ANOMALY DETECTION PIPELINE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289"/>
          <a:stretch/>
        </p:blipFill>
        <p:spPr>
          <a:xfrm>
            <a:off x="0" y="1113291"/>
            <a:ext cx="12192000" cy="5858057"/>
          </a:xfrm>
          <a:prstGeom prst="rect">
            <a:avLst/>
          </a:prstGeom>
        </p:spPr>
      </p:pic>
      <p:sp>
        <p:nvSpPr>
          <p:cNvPr id="3" name="Line Callout 2 2"/>
          <p:cNvSpPr/>
          <p:nvPr/>
        </p:nvSpPr>
        <p:spPr>
          <a:xfrm>
            <a:off x="4806892" y="5394121"/>
            <a:ext cx="1426128" cy="73823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6818"/>
              <a:gd name="adj6" fmla="val -513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purpose of the talk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E02D28-5A82-CE4B-98FD-965ACC0D4C58}"/>
              </a:ext>
            </a:extLst>
          </p:cNvPr>
          <p:cNvSpPr/>
          <p:nvPr/>
        </p:nvSpPr>
        <p:spPr>
          <a:xfrm>
            <a:off x="9298112" y="5024063"/>
            <a:ext cx="2650733" cy="12328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That’s not all folks!</a:t>
            </a:r>
          </a:p>
        </p:txBody>
      </p:sp>
    </p:spTree>
    <p:extLst>
      <p:ext uri="{BB962C8B-B14F-4D97-AF65-F5344CB8AC3E}">
        <p14:creationId xmlns:p14="http://schemas.microsoft.com/office/powerpoint/2010/main" val="153263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SEASON DETECTION</a:t>
            </a:r>
          </a:p>
        </p:txBody>
      </p:sp>
    </p:spTree>
    <p:extLst>
      <p:ext uri="{BB962C8B-B14F-4D97-AF65-F5344CB8AC3E}">
        <p14:creationId xmlns:p14="http://schemas.microsoft.com/office/powerpoint/2010/main" val="198984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9CF21F-B0F5-E543-9A4A-3DA9C26A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2360-55A5-49C7-8813-DF2A4284CA3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3528E9-6B1F-7C46-AEBC-77AC2AB5B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BCAFA55-7D75-634C-9FA2-0E427CA9EE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7"/>
          <a:stretch/>
        </p:blipFill>
        <p:spPr>
          <a:xfrm>
            <a:off x="384313" y="1497004"/>
            <a:ext cx="11395655" cy="20413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4121C6-1AFA-BF42-80CC-27F78EDF9CE9}"/>
              </a:ext>
            </a:extLst>
          </p:cNvPr>
          <p:cNvSpPr txBox="1"/>
          <p:nvPr/>
        </p:nvSpPr>
        <p:spPr>
          <a:xfrm>
            <a:off x="384313" y="1127672"/>
            <a:ext cx="601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a time series, a ordered list of pair (timestamp, value)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1A903C-BDFA-C24E-8D31-7BE3C7F98B45}"/>
              </a:ext>
            </a:extLst>
          </p:cNvPr>
          <p:cNvSpPr txBox="1"/>
          <p:nvPr/>
        </p:nvSpPr>
        <p:spPr>
          <a:xfrm>
            <a:off x="384312" y="4103005"/>
            <a:ext cx="774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need to determine if there is a periodic pattern and if so, what is period</a:t>
            </a:r>
          </a:p>
        </p:txBody>
      </p:sp>
    </p:spTree>
    <p:extLst>
      <p:ext uri="{BB962C8B-B14F-4D97-AF65-F5344CB8AC3E}">
        <p14:creationId xmlns:p14="http://schemas.microsoft.com/office/powerpoint/2010/main" val="3246105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8B3C6F-6093-674D-A735-33ADCBDF0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8ADF6-B08A-6D4D-99E5-87BB4FEB4305}"/>
              </a:ext>
            </a:extLst>
          </p:cNvPr>
          <p:cNvSpPr txBox="1"/>
          <p:nvPr/>
        </p:nvSpPr>
        <p:spPr>
          <a:xfrm>
            <a:off x="193827" y="932329"/>
            <a:ext cx="118288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Any ideas how to solve this problem ?</a:t>
            </a:r>
          </a:p>
          <a:p>
            <a:pPr marL="342900" indent="-342900">
              <a:buAutoNum type="arabicPeriod"/>
            </a:pPr>
            <a:r>
              <a:rPr lang="en-US" dirty="0"/>
              <a:t>Open </a:t>
            </a:r>
            <a:r>
              <a:rPr lang="en-US" dirty="0" err="1"/>
              <a:t>Rstudio</a:t>
            </a:r>
            <a:r>
              <a:rPr lang="en-US" dirty="0"/>
              <a:t>, read the </a:t>
            </a:r>
            <a:r>
              <a:rPr lang="en-US" dirty="0" err="1"/>
              <a:t>datas</a:t>
            </a:r>
            <a:r>
              <a:rPr lang="en-US" dirty="0"/>
              <a:t>, plot the time series. Which one(s) is periodic which one is not (visual inspection only) ?</a:t>
            </a:r>
          </a:p>
          <a:p>
            <a:pPr marL="342900" indent="-342900">
              <a:buAutoNum type="arabicPeriod"/>
            </a:pPr>
            <a:r>
              <a:rPr lang="en-US" dirty="0"/>
              <a:t>Compute the spectrum for </a:t>
            </a:r>
            <a:r>
              <a:rPr lang="en-US" dirty="0" err="1"/>
              <a:t>SinusNoise</a:t>
            </a:r>
            <a:r>
              <a:rPr lang="en-US" dirty="0"/>
              <a:t>. What is the season ? Which algorithm can be derived from this strategy ?</a:t>
            </a:r>
          </a:p>
          <a:p>
            <a:pPr marL="342900" indent="-342900">
              <a:buAutoNum type="arabicPeriod"/>
            </a:pPr>
            <a:r>
              <a:rPr lang="en-US" dirty="0"/>
              <a:t>Compute the spectrum for </a:t>
            </a:r>
            <a:r>
              <a:rPr lang="en-US" dirty="0" err="1"/>
              <a:t>DailyHumanNoise</a:t>
            </a:r>
            <a:r>
              <a:rPr lang="en-US" dirty="0"/>
              <a:t>, </a:t>
            </a:r>
            <a:r>
              <a:rPr lang="en-US" dirty="0" err="1"/>
              <a:t>WeeklyHumanNoise</a:t>
            </a:r>
            <a:r>
              <a:rPr lang="en-US" dirty="0"/>
              <a:t>. Do you think the previous algorithm will work ? Analyze the problem</a:t>
            </a:r>
          </a:p>
          <a:p>
            <a:pPr marL="342900" indent="-342900">
              <a:buAutoNum type="arabicPeriod"/>
            </a:pPr>
            <a:r>
              <a:rPr lang="en-US" dirty="0"/>
              <a:t>Compute the spectrum for the Spikes *. Do you think the previous algorithm will work ? Analyze the problem</a:t>
            </a:r>
          </a:p>
          <a:p>
            <a:pPr marL="342900" indent="-342900">
              <a:buAutoNum type="arabicPeriod"/>
            </a:pPr>
            <a:r>
              <a:rPr lang="en-US" dirty="0"/>
              <a:t>What can we do ?</a:t>
            </a:r>
          </a:p>
          <a:p>
            <a:pPr marL="342900" indent="-342900">
              <a:buAutoNum type="arabicPeriod"/>
            </a:pPr>
            <a:r>
              <a:rPr lang="en-US" dirty="0"/>
              <a:t>Compute the ACF for </a:t>
            </a:r>
            <a:r>
              <a:rPr lang="en-US" dirty="0" err="1"/>
              <a:t>SinusNoise</a:t>
            </a:r>
            <a:r>
              <a:rPr lang="en-US" dirty="0"/>
              <a:t> ? Which algorithm can be derived from this strategy ?</a:t>
            </a:r>
          </a:p>
          <a:p>
            <a:pPr marL="342900" indent="-342900">
              <a:buAutoNum type="arabicPeriod"/>
            </a:pPr>
            <a:r>
              <a:rPr lang="en-US" dirty="0"/>
              <a:t>Will it work for others time series ?</a:t>
            </a:r>
          </a:p>
        </p:txBody>
      </p:sp>
    </p:spTree>
    <p:extLst>
      <p:ext uri="{BB962C8B-B14F-4D97-AF65-F5344CB8AC3E}">
        <p14:creationId xmlns:p14="http://schemas.microsoft.com/office/powerpoint/2010/main" val="1771563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9E8527-1A95-6447-9E74-3B591406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2360-55A5-49C7-8813-DF2A4284CA3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5DB87D-E049-704F-80AF-7234E51ED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Fourier transform – The idea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269F60-D1DD-3F42-B164-F78B253A35D8}"/>
              </a:ext>
            </a:extLst>
          </p:cNvPr>
          <p:cNvSpPr txBox="1">
            <a:spLocks/>
          </p:cNvSpPr>
          <p:nvPr/>
        </p:nvSpPr>
        <p:spPr>
          <a:xfrm>
            <a:off x="6848060" y="1995710"/>
            <a:ext cx="5181600" cy="24680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400"/>
              <a:t>Algorithm outline:</a:t>
            </a:r>
          </a:p>
          <a:p>
            <a:r>
              <a:rPr lang="en-US" sz="2400"/>
              <a:t>Compute the power spectrum of the time series</a:t>
            </a:r>
          </a:p>
          <a:p>
            <a:r>
              <a:rPr lang="en-US" sz="2400"/>
              <a:t>Find local maximums</a:t>
            </a:r>
          </a:p>
          <a:p>
            <a:r>
              <a:rPr lang="en-US" sz="2400"/>
              <a:t>Filter relevant maximum</a:t>
            </a:r>
            <a:endParaRPr lang="en-US" sz="2400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E3567182-E157-B941-B3A2-722EB2F3C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9612"/>
            <a:ext cx="5636117" cy="326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1BAAFA-CDFD-8A4D-AB1C-F164187F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2360-55A5-49C7-8813-DF2A4284CA3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2A883D-7B98-6A45-AC61-3A5CC508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latin typeface="Trebuchet MS" charset="0"/>
                <a:ea typeface="Trebuchet MS" charset="0"/>
                <a:cs typeface="Trebuchet MS" charset="0"/>
              </a:rPr>
              <a:t>Discrete Fourier transform </a:t>
            </a:r>
            <a:r>
              <a:rPr lang="en-US" dirty="0"/>
              <a:t>–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4DBC34-B309-A944-99EF-65CDBF271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95" y="1631157"/>
            <a:ext cx="4942800" cy="4238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30DA97-E3F2-F84E-BF59-2C6E6102E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086" y="1631619"/>
            <a:ext cx="4940930" cy="42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2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EXCERICE SETUP</a:t>
            </a:r>
          </a:p>
        </p:txBody>
      </p:sp>
    </p:spTree>
    <p:extLst>
      <p:ext uri="{BB962C8B-B14F-4D97-AF65-F5344CB8AC3E}">
        <p14:creationId xmlns:p14="http://schemas.microsoft.com/office/powerpoint/2010/main" val="71415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B7D486-BB44-AC43-9BC5-A802D4F7C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2360-55A5-49C7-8813-DF2A4284CA3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E3B98F-EE69-A944-B822-611503631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>
                <a:latin typeface="Trebuchet MS" charset="0"/>
                <a:ea typeface="Trebuchet MS" charset="0"/>
                <a:cs typeface="Trebuchet MS" charset="0"/>
              </a:rPr>
              <a:t>Discrete Fourier transform </a:t>
            </a:r>
            <a:r>
              <a:rPr lang="en-US" dirty="0"/>
              <a:t>– HARMONIC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D0A61-1D46-8B4B-81EA-712897CCD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1231900"/>
            <a:ext cx="63500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15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66197F-5348-A948-B271-EF1F86B84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2360-55A5-49C7-8813-DF2A4284CA3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6C8552-BCE7-ED47-AA1A-74A760A5D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latin typeface="Trebuchet MS" charset="0"/>
                <a:ea typeface="Trebuchet MS" charset="0"/>
                <a:cs typeface="Trebuchet MS" charset="0"/>
              </a:rPr>
              <a:t>Discrete Fourier transform </a:t>
            </a:r>
            <a:r>
              <a:rPr lang="en-GB" sz="3600" dirty="0"/>
              <a:t>–</a:t>
            </a:r>
            <a:r>
              <a:rPr lang="en-US" sz="3600" dirty="0"/>
              <a:t> Harmonic problem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256E6-7903-CC4E-8BA0-4F1559828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95" y="1631157"/>
            <a:ext cx="4942800" cy="4238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7B8853-BC86-674A-9BB3-9398D43CE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18" y="1631620"/>
            <a:ext cx="4940930" cy="423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8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920334-5D98-1F4E-AF93-C44ED18EF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2360-55A5-49C7-8813-DF2A4284CA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9C2798-762E-CD41-9358-D7DA2FCE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Discrete Fourier transform – Impact of noise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E1FB5-7D97-794E-B63E-8316DF2DE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087" y="1630017"/>
            <a:ext cx="4942798" cy="4238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53929-B86C-DD4E-B1F5-1312A8A4A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96" y="1631157"/>
            <a:ext cx="4942798" cy="423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89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50CBE5-41C8-7C49-8979-714223212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2360-55A5-49C7-8813-DF2A4284CA3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C44643-30FD-2341-8AC2-015F69598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Discrete Fourier transform – Impact of noise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68110A-68FB-A149-97A1-BCD2C6E675F0}"/>
              </a:ext>
            </a:extLst>
          </p:cNvPr>
          <p:cNvSpPr txBox="1"/>
          <p:nvPr/>
        </p:nvSpPr>
        <p:spPr>
          <a:xfrm>
            <a:off x="583095" y="2226366"/>
            <a:ext cx="675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Fourier transform is linear which means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1F711-8916-1C49-8655-5E935DA8B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5" y="3258358"/>
            <a:ext cx="10058400" cy="562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E7BD28-73DF-E64F-9045-137D30CD499A}"/>
              </a:ext>
            </a:extLst>
          </p:cNvPr>
          <p:cNvSpPr txBox="1"/>
          <p:nvPr/>
        </p:nvSpPr>
        <p:spPr>
          <a:xfrm>
            <a:off x="5879457" y="4722021"/>
            <a:ext cx="5552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the spectrum is “contaminated” by the FFT of the noise and anomalies. Thus if the series is noisy or with lots of anomalies, the spectrum will be noisy.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568C6-AAC0-1F43-A43F-E22A3F465D2B}"/>
              </a:ext>
            </a:extLst>
          </p:cNvPr>
          <p:cNvCxnSpPr/>
          <p:nvPr/>
        </p:nvCxnSpPr>
        <p:spPr>
          <a:xfrm flipH="1">
            <a:off x="8865704" y="3935896"/>
            <a:ext cx="371061" cy="786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52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3F48D-3B6E-CB4D-911E-FE3B7B0B2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Discrete Fourier transform – Impact of noise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4734A-AC95-444A-9C00-3BD164D84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087" y="1630017"/>
            <a:ext cx="4942798" cy="4238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9A886-1E91-A445-BB79-0BA42205A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96" y="1631157"/>
            <a:ext cx="4942798" cy="423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05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628CD1-94CB-1141-A10A-2F490E87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2360-55A5-49C7-8813-DF2A4284CA3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8E285A-D2D5-FE48-ACA8-50F0863E5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Discrete Fourier transform – Impact of noise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43B6A3-49C0-1843-9D3E-26CA45997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087" y="1630017"/>
            <a:ext cx="4942798" cy="4238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9E94F8-821E-B648-8350-91161E452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96" y="1631157"/>
            <a:ext cx="4942798" cy="423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54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46E670-4653-744F-8989-72E3C4569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2360-55A5-49C7-8813-DF2A4284CA3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6D8959-75B7-6643-8855-6E7C467A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 - Definition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D585E9-2644-164F-B462-FCD1E34B497D}"/>
              </a:ext>
            </a:extLst>
          </p:cNvPr>
          <p:cNvGrpSpPr/>
          <p:nvPr/>
        </p:nvGrpSpPr>
        <p:grpSpPr>
          <a:xfrm>
            <a:off x="1730394" y="2184977"/>
            <a:ext cx="3271321" cy="1875335"/>
            <a:chOff x="3615073" y="1619663"/>
            <a:chExt cx="3660294" cy="237296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33536B3-FD08-FC40-9D17-46D770438C1C}"/>
                </a:ext>
              </a:extLst>
            </p:cNvPr>
            <p:cNvCxnSpPr/>
            <p:nvPr/>
          </p:nvCxnSpPr>
          <p:spPr>
            <a:xfrm>
              <a:off x="4821020" y="3623296"/>
              <a:ext cx="205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7EC1405-99FF-764D-AB3F-702855FE189C}"/>
                </a:ext>
              </a:extLst>
            </p:cNvPr>
            <p:cNvGrpSpPr/>
            <p:nvPr/>
          </p:nvGrpSpPr>
          <p:grpSpPr>
            <a:xfrm>
              <a:off x="3615073" y="1619663"/>
              <a:ext cx="3660294" cy="2372965"/>
              <a:chOff x="1192696" y="993914"/>
              <a:chExt cx="3660294" cy="237296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B2CA929-E184-0349-9963-22F21C7A1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2696" y="993914"/>
                <a:ext cx="3481390" cy="237296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33E4C4D-2E7E-9840-99C1-156EDAC258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1600" y="993914"/>
                <a:ext cx="3481390" cy="2372965"/>
              </a:xfrm>
              <a:prstGeom prst="rect">
                <a:avLst/>
              </a:prstGeom>
            </p:spPr>
          </p:pic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AB33BA3-FE2E-8349-A35F-CAC0AD831C54}"/>
                  </a:ext>
                </a:extLst>
              </p:cNvPr>
              <p:cNvCxnSpPr/>
              <p:nvPr/>
            </p:nvCxnSpPr>
            <p:spPr>
              <a:xfrm>
                <a:off x="2398643" y="993914"/>
                <a:ext cx="0" cy="23729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E7EAEEB-D3E1-4849-8CCE-57AD49B8C4D8}"/>
                  </a:ext>
                </a:extLst>
              </p:cNvPr>
              <p:cNvCxnSpPr/>
              <p:nvPr/>
            </p:nvCxnSpPr>
            <p:spPr>
              <a:xfrm>
                <a:off x="2604052" y="993914"/>
                <a:ext cx="0" cy="23729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D30FFD-5DA2-1141-8E3A-6C9E33DD5F6B}"/>
                  </a:ext>
                </a:extLst>
              </p:cNvPr>
              <p:cNvSpPr txBox="1"/>
              <p:nvPr/>
            </p:nvSpPr>
            <p:spPr>
              <a:xfrm>
                <a:off x="2358887" y="2997547"/>
                <a:ext cx="4903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𝝉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5D043EE-C639-D543-B882-122EFAB47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457" y="2738562"/>
            <a:ext cx="5186694" cy="76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98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96A7D5-1A44-C549-B2E8-F7629C34A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 - Definition</a:t>
            </a:r>
          </a:p>
        </p:txBody>
      </p:sp>
      <p:pic>
        <p:nvPicPr>
          <p:cNvPr id="4" name="out.mp4">
            <a:hlinkClick r:id="" action="ppaction://media"/>
            <a:extLst>
              <a:ext uri="{FF2B5EF4-FFF2-40B4-BE49-F238E27FC236}">
                <a16:creationId xmlns:a16="http://schemas.microsoft.com/office/drawing/2014/main" id="{CFBB4E12-BDED-0341-8752-7D4A17A04B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0744" y="1235765"/>
            <a:ext cx="10217426" cy="5108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622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E5C69D-3BD4-9F42-9C9E-D27C141E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2360-55A5-49C7-8813-DF2A4284CA3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C4222E-4B48-9047-B1D1-A3E5B2603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 – Algorithm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CD8B63-8C89-E847-8325-F7A754EC73DE}"/>
              </a:ext>
            </a:extLst>
          </p:cNvPr>
          <p:cNvSpPr txBox="1">
            <a:spLocks/>
          </p:cNvSpPr>
          <p:nvPr/>
        </p:nvSpPr>
        <p:spPr>
          <a:xfrm>
            <a:off x="3288657" y="2508665"/>
            <a:ext cx="5181600" cy="24680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Algorithm outline:</a:t>
            </a:r>
          </a:p>
          <a:p>
            <a:r>
              <a:rPr lang="en-US" sz="2400" dirty="0"/>
              <a:t>Compute ACF of the time series</a:t>
            </a:r>
          </a:p>
          <a:p>
            <a:r>
              <a:rPr lang="en-US" sz="2400" dirty="0"/>
              <a:t>Find local maximums</a:t>
            </a:r>
          </a:p>
          <a:p>
            <a:r>
              <a:rPr lang="en-US" sz="2400" dirty="0"/>
              <a:t>Filter relevant maximum</a:t>
            </a:r>
          </a:p>
        </p:txBody>
      </p:sp>
    </p:spTree>
    <p:extLst>
      <p:ext uri="{BB962C8B-B14F-4D97-AF65-F5344CB8AC3E}">
        <p14:creationId xmlns:p14="http://schemas.microsoft.com/office/powerpoint/2010/main" val="321210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E2445-4E83-2440-86CB-B00DE1292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2360-55A5-49C7-8813-DF2A4284CA3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C2C954-F6DA-C74B-883C-6BC53CA0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 – Theoretical advantages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4C8FF3-2B6C-EC43-87AB-165F12042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93"/>
          <a:stretch/>
        </p:blipFill>
        <p:spPr>
          <a:xfrm>
            <a:off x="6149009" y="2743194"/>
            <a:ext cx="6052357" cy="2419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54E1A8-6C21-5749-8D36-4673D8E4B18A}"/>
              </a:ext>
            </a:extLst>
          </p:cNvPr>
          <p:cNvSpPr txBox="1"/>
          <p:nvPr/>
        </p:nvSpPr>
        <p:spPr>
          <a:xfrm>
            <a:off x="405114" y="1565418"/>
            <a:ext cx="3511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ACF of noise is zero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3E2422-F860-BA48-B489-21AB8EA8F2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07"/>
          <a:stretch/>
        </p:blipFill>
        <p:spPr>
          <a:xfrm>
            <a:off x="405114" y="2743194"/>
            <a:ext cx="5743895" cy="2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6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35B76C-72C7-8944-BE02-225418935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EXERCICE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AF9ED-CEDE-4E44-B04B-B1C5DA9458F1}"/>
              </a:ext>
            </a:extLst>
          </p:cNvPr>
          <p:cNvSpPr txBox="1"/>
          <p:nvPr/>
        </p:nvSpPr>
        <p:spPr>
          <a:xfrm>
            <a:off x="1160980" y="1499271"/>
            <a:ext cx="8581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sciencefan</a:t>
            </a:r>
            <a:r>
              <a:rPr lang="en-US" sz="3600" dirty="0"/>
              <a:t>/</a:t>
            </a:r>
            <a:r>
              <a:rPr lang="en-US" sz="3600" dirty="0" err="1"/>
              <a:t>itc_workshop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22D690-9437-AB44-A0D5-3BA27BA10A4B}"/>
              </a:ext>
            </a:extLst>
          </p:cNvPr>
          <p:cNvSpPr txBox="1"/>
          <p:nvPr/>
        </p:nvSpPr>
        <p:spPr>
          <a:xfrm>
            <a:off x="1160980" y="5126804"/>
            <a:ext cx="7068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Clone the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your environment (follow instructions in </a:t>
            </a:r>
            <a:r>
              <a:rPr lang="en-US" i="1" dirty="0" err="1"/>
              <a:t>setup.txt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the *.</a:t>
            </a:r>
            <a:r>
              <a:rPr lang="en-US" dirty="0" err="1"/>
              <a:t>Rproj</a:t>
            </a:r>
            <a:r>
              <a:rPr lang="en-US" dirty="0"/>
              <a:t>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A5E43-50C0-D641-8240-F3F4C5499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275" y="2238489"/>
            <a:ext cx="2795427" cy="279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15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1C08B3-D199-994A-ABE8-0848F378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2360-55A5-49C7-8813-DF2A4284CA3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4E9BF7-0D27-D04D-8508-2321D888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Discrete Fourier transform vs. Autocorrelation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4942BE-1987-654D-99EE-AF6E3DFF276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199" y="1258956"/>
          <a:ext cx="10515600" cy="4609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6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Discrete Fourier Transform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7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Fast </a:t>
                      </a:r>
                      <a:r>
                        <a:rPr lang="en-US" sz="1800" b="1" i="1" dirty="0"/>
                        <a:t>O(N log(N))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CPU intensive </a:t>
                      </a:r>
                      <a:r>
                        <a:rPr lang="en-US" sz="1800" i="1" dirty="0"/>
                        <a:t>O(N</a:t>
                      </a:r>
                      <a:r>
                        <a:rPr lang="en-US" sz="1800" i="1" baseline="30000" dirty="0"/>
                        <a:t>2</a:t>
                      </a:r>
                      <a:r>
                        <a:rPr lang="en-US" sz="1800" i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2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Linear so the spectrum contains noise and anomalies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Reject noise and anomalies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02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May catch the harmonic instead the main frequency: </a:t>
                      </a:r>
                      <a:r>
                        <a:rPr lang="en-US" sz="1800" i="1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May catch the multiple of the period: </a:t>
                      </a:r>
                      <a:r>
                        <a:rPr lang="en-US" sz="1800" b="1" i="1" dirty="0"/>
                        <a:t>Not a real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02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Very complicated to compute when there is missing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More robust to missing 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02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Numerical pitfalls : Sampling, precision, aliasing, windowing</a:t>
                      </a:r>
                      <a:r>
                        <a:rPr lang="is-IS" sz="1800" dirty="0"/>
                        <a:t>…</a:t>
                      </a:r>
                      <a:endParaRPr lang="en-US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4348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SERIES MODELING</a:t>
            </a:r>
          </a:p>
        </p:txBody>
      </p:sp>
    </p:spTree>
    <p:extLst>
      <p:ext uri="{BB962C8B-B14F-4D97-AF65-F5344CB8AC3E}">
        <p14:creationId xmlns:p14="http://schemas.microsoft.com/office/powerpoint/2010/main" val="86912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B9D588-1E53-5844-B9A4-19ED00DF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MODEL &amp; (S)ARIMA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CE5D3-47C1-8949-A638-8EE2E2455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347" y="1766961"/>
            <a:ext cx="7035800" cy="73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0B2330-D6B4-234A-8327-C19068E94AAC}"/>
              </a:ext>
            </a:extLst>
          </p:cNvPr>
          <p:cNvSpPr txBox="1"/>
          <p:nvPr/>
        </p:nvSpPr>
        <p:spPr>
          <a:xfrm>
            <a:off x="3910957" y="3493827"/>
            <a:ext cx="43945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F can be :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000" dirty="0">
                <a:solidFill>
                  <a:schemeClr val="accent1"/>
                </a:solidFill>
              </a:rPr>
              <a:t>Linear : ARIMA models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000" dirty="0">
                <a:solidFill>
                  <a:schemeClr val="accent1"/>
                </a:solidFill>
              </a:rPr>
              <a:t>Neural network (RNN, LSTM </a:t>
            </a:r>
            <a:r>
              <a:rPr lang="mr-IN" sz="2000" dirty="0">
                <a:solidFill>
                  <a:schemeClr val="accent1"/>
                </a:solidFill>
              </a:rPr>
              <a:t>…</a:t>
            </a:r>
            <a:r>
              <a:rPr lang="en-US" sz="2000" dirty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000" dirty="0">
                <a:solidFill>
                  <a:schemeClr val="accent1"/>
                </a:solidFill>
              </a:rPr>
              <a:t>All functions we can imagine</a:t>
            </a:r>
          </a:p>
        </p:txBody>
      </p:sp>
    </p:spTree>
    <p:extLst>
      <p:ext uri="{BB962C8B-B14F-4D97-AF65-F5344CB8AC3E}">
        <p14:creationId xmlns:p14="http://schemas.microsoft.com/office/powerpoint/2010/main" val="1962869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ARIMA 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3095" y="1443487"/>
            <a:ext cx="11228696" cy="4684358"/>
          </a:xfrm>
        </p:spPr>
        <p:txBody>
          <a:bodyPr>
            <a:normAutofit/>
          </a:bodyPr>
          <a:lstStyle/>
          <a:p>
            <a:r>
              <a:rPr lang="en-US" dirty="0"/>
              <a:t>(S)ARIMA is the </a:t>
            </a:r>
            <a:r>
              <a:rPr lang="en-US" b="1" u="sng" dirty="0">
                <a:solidFill>
                  <a:srgbClr val="FF0000"/>
                </a:solidFill>
              </a:rPr>
              <a:t>best linear time series model</a:t>
            </a:r>
            <a:r>
              <a:rPr lang="en-US" dirty="0"/>
              <a:t>, consequence of the </a:t>
            </a:r>
            <a:r>
              <a:rPr lang="en-US" dirty="0" err="1"/>
              <a:t>Wold</a:t>
            </a:r>
            <a:r>
              <a:rPr lang="en-US" dirty="0"/>
              <a:t> theorem</a:t>
            </a:r>
          </a:p>
          <a:p>
            <a:endParaRPr lang="en-US" dirty="0"/>
          </a:p>
          <a:p>
            <a:r>
              <a:rPr lang="en-US" dirty="0"/>
              <a:t>One model for season, trend, level and noise, no need to model each part separately.</a:t>
            </a:r>
          </a:p>
          <a:p>
            <a:endParaRPr lang="en-US" dirty="0"/>
          </a:p>
          <a:p>
            <a:r>
              <a:rPr lang="en-US" dirty="0"/>
              <a:t>But estimation of seasonal models is extremely slow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00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98E6DE-3832-8A44-9B42-AD128B72B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2360-55A5-49C7-8813-DF2A4284CA3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A74406-9070-B748-BA1D-79F1039BC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MODEL &amp; (S)AR(I)MA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532FD-7D6C-5940-8797-3D4F20458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694" y="5387280"/>
            <a:ext cx="3322247" cy="503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CA8D2B-DF4C-454A-B252-279911A4A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91" y="1886010"/>
            <a:ext cx="10058400" cy="488008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35AAEA85-301B-3740-B5DF-53C22F23ABE9}"/>
              </a:ext>
            </a:extLst>
          </p:cNvPr>
          <p:cNvSpPr/>
          <p:nvPr/>
        </p:nvSpPr>
        <p:spPr>
          <a:xfrm rot="5400000">
            <a:off x="3759786" y="962341"/>
            <a:ext cx="232357" cy="38213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8A6AA6EC-FD89-844D-863F-6E8C45418E40}"/>
              </a:ext>
            </a:extLst>
          </p:cNvPr>
          <p:cNvSpPr/>
          <p:nvPr/>
        </p:nvSpPr>
        <p:spPr>
          <a:xfrm rot="5400000">
            <a:off x="8516526" y="655765"/>
            <a:ext cx="232357" cy="44345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2D5B88-4373-5147-B8BA-B5117AC19E9A}"/>
              </a:ext>
            </a:extLst>
          </p:cNvPr>
          <p:cNvSpPr txBox="1"/>
          <p:nvPr/>
        </p:nvSpPr>
        <p:spPr>
          <a:xfrm>
            <a:off x="2524836" y="3372040"/>
            <a:ext cx="27022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Auto regressive part (AR)</a:t>
            </a:r>
          </a:p>
          <a:p>
            <a:pPr algn="ctr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430D9D-6A97-0145-A345-078A3C520D7F}"/>
              </a:ext>
            </a:extLst>
          </p:cNvPr>
          <p:cNvSpPr txBox="1"/>
          <p:nvPr/>
        </p:nvSpPr>
        <p:spPr>
          <a:xfrm>
            <a:off x="7281576" y="3327699"/>
            <a:ext cx="27022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Moving average part (MA)</a:t>
            </a:r>
          </a:p>
          <a:p>
            <a:pPr algn="ctr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31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8337CB-FECA-AB45-8DE3-A3C4A4AB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2360-55A5-49C7-8813-DF2A4284CA3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A6B174-38D4-4142-8E5B-356F1D538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SERIES MODEL &amp; (S)ARIMA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E452EC-B570-AD48-A611-2B0ACCE2D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02" y="1844329"/>
            <a:ext cx="7653172" cy="2432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C8D7E8-17B7-E74D-9A03-67D0F624D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68" y="5598488"/>
            <a:ext cx="3617173" cy="4789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35D3C-62B0-4841-82E2-386B71931872}"/>
              </a:ext>
            </a:extLst>
          </p:cNvPr>
          <p:cNvSpPr txBox="1"/>
          <p:nvPr/>
        </p:nvSpPr>
        <p:spPr>
          <a:xfrm>
            <a:off x="10155830" y="3258163"/>
            <a:ext cx="1866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Seasonal terms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948128-5908-7444-8D91-EA826C8AC0B6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8667044" y="2872544"/>
            <a:ext cx="1488786" cy="585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31C621-D565-2D43-9AE6-6577C536E0BE}"/>
              </a:ext>
            </a:extLst>
          </p:cNvPr>
          <p:cNvCxnSpPr>
            <a:stCxn id="6" idx="1"/>
          </p:cNvCxnSpPr>
          <p:nvPr/>
        </p:nvCxnSpPr>
        <p:spPr>
          <a:xfrm flipH="1">
            <a:off x="8667044" y="3458218"/>
            <a:ext cx="1488786" cy="614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12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0F0E8B-7744-8E42-8C88-A7E891668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ESTIMATION </a:t>
            </a:r>
            <a:r>
              <a:rPr lang="mr-IN" dirty="0"/>
              <a:t>–</a:t>
            </a:r>
            <a:r>
              <a:rPr lang="en-US" dirty="0"/>
              <a:t> THE BIRD VIEW STRATEGY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3C5D2E-5ACA-C44C-BA3C-79DBB18962F4}"/>
              </a:ext>
            </a:extLst>
          </p:cNvPr>
          <p:cNvSpPr txBox="1"/>
          <p:nvPr/>
        </p:nvSpPr>
        <p:spPr>
          <a:xfrm>
            <a:off x="4033607" y="1281153"/>
            <a:ext cx="4149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Maximum likelihood estimation (MLE)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C54EE-9EE6-1545-845C-4979C36761F4}"/>
              </a:ext>
            </a:extLst>
          </p:cNvPr>
          <p:cNvSpPr txBox="1"/>
          <p:nvPr/>
        </p:nvSpPr>
        <p:spPr>
          <a:xfrm>
            <a:off x="1888357" y="2990881"/>
            <a:ext cx="1245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7509B1-732A-8046-BB54-3B3412A69218}"/>
              </a:ext>
            </a:extLst>
          </p:cNvPr>
          <p:cNvSpPr txBox="1"/>
          <p:nvPr/>
        </p:nvSpPr>
        <p:spPr>
          <a:xfrm>
            <a:off x="8767179" y="2887377"/>
            <a:ext cx="1927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Maximum finding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DCAE4-9A93-9247-A92C-E2EC38AD0346}"/>
              </a:ext>
            </a:extLst>
          </p:cNvPr>
          <p:cNvSpPr txBox="1"/>
          <p:nvPr/>
        </p:nvSpPr>
        <p:spPr>
          <a:xfrm>
            <a:off x="8570792" y="4672694"/>
            <a:ext cx="2320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Newton algorithm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883AF-3083-D04A-8BAB-33B0B0145814}"/>
              </a:ext>
            </a:extLst>
          </p:cNvPr>
          <p:cNvSpPr txBox="1"/>
          <p:nvPr/>
        </p:nvSpPr>
        <p:spPr>
          <a:xfrm>
            <a:off x="4531057" y="4268311"/>
            <a:ext cx="26340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Need to compute the gradient of the Kalman filter !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AEFDDDB-C5C5-544A-8EEB-47F318890236}"/>
              </a:ext>
            </a:extLst>
          </p:cNvPr>
          <p:cNvSpPr/>
          <p:nvPr/>
        </p:nvSpPr>
        <p:spPr>
          <a:xfrm>
            <a:off x="2347415" y="2129051"/>
            <a:ext cx="327546" cy="6815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FE37F5CC-026F-AA48-A114-D38B7073FE21}"/>
              </a:ext>
            </a:extLst>
          </p:cNvPr>
          <p:cNvSpPr/>
          <p:nvPr/>
        </p:nvSpPr>
        <p:spPr>
          <a:xfrm>
            <a:off x="2347415" y="3749697"/>
            <a:ext cx="327546" cy="6815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96506BC1-4D25-FB4E-9610-81F4384662ED}"/>
              </a:ext>
            </a:extLst>
          </p:cNvPr>
          <p:cNvSpPr/>
          <p:nvPr/>
        </p:nvSpPr>
        <p:spPr>
          <a:xfrm>
            <a:off x="9567076" y="3749697"/>
            <a:ext cx="327546" cy="6815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FCE62C22-AEF0-3749-9FAF-76B031136AAB}"/>
              </a:ext>
            </a:extLst>
          </p:cNvPr>
          <p:cNvSpPr/>
          <p:nvPr/>
        </p:nvSpPr>
        <p:spPr>
          <a:xfrm>
            <a:off x="9567079" y="2055868"/>
            <a:ext cx="327546" cy="6815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iphy.mp4">
            <a:hlinkClick r:id="" action="ppaction://media"/>
            <a:extLst>
              <a:ext uri="{FF2B5EF4-FFF2-40B4-BE49-F238E27FC236}">
                <a16:creationId xmlns:a16="http://schemas.microsoft.com/office/drawing/2014/main" id="{A7DC0C87-064B-5F41-B66D-AF008EE865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57966" y="3842030"/>
            <a:ext cx="2707109" cy="205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3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51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4DD45F-322B-9E47-B256-5A5C58FA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30EC5-3C93-524D-B7F0-BB1C521B2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847" y="1504856"/>
            <a:ext cx="6400800" cy="73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CDCD07-6B96-6242-9446-EAF8E1D0E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47" y="2801325"/>
            <a:ext cx="9423400" cy="73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88A2D8-EC11-FA40-8FAF-6DF5DBE81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997" y="4150945"/>
            <a:ext cx="5715000" cy="73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48197A-FB9D-0C40-8F37-637EBE83F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397" y="2413440"/>
            <a:ext cx="584200" cy="21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A5D8B9-547D-D94D-ADCD-CBA89B2D17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397" y="3736485"/>
            <a:ext cx="584200" cy="215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587C20-F793-874B-9B4D-1C8D2CE51B61}"/>
              </a:ext>
            </a:extLst>
          </p:cNvPr>
          <p:cNvSpPr txBox="1"/>
          <p:nvPr/>
        </p:nvSpPr>
        <p:spPr>
          <a:xfrm>
            <a:off x="559558" y="5349922"/>
            <a:ext cx="9689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The maximum of the likelihood function is the best possible estimation of </a:t>
            </a:r>
            <a:r>
              <a:rPr lang="en-US" sz="2000">
                <a:solidFill>
                  <a:schemeClr val="accent1"/>
                </a:solidFill>
              </a:rPr>
              <a:t>the parameters</a:t>
            </a:r>
          </a:p>
        </p:txBody>
      </p:sp>
    </p:spTree>
    <p:extLst>
      <p:ext uri="{BB962C8B-B14F-4D97-AF65-F5344CB8AC3E}">
        <p14:creationId xmlns:p14="http://schemas.microsoft.com/office/powerpoint/2010/main" val="3899893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3B43E2-4BDA-CA49-8C5B-CA567AAD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2360-55A5-49C7-8813-DF2A4284CA3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64B244-8B2D-5745-BAD0-3218D6CEB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01E1B-7A49-EC46-B85A-744B56343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145" y="1150694"/>
            <a:ext cx="6311900" cy="477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0590CB-2347-D04E-9F32-32B464839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40" y="2106684"/>
            <a:ext cx="3860800" cy="393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8FB57D-C629-AF47-B11B-466A5D4A271E}"/>
              </a:ext>
            </a:extLst>
          </p:cNvPr>
          <p:cNvSpPr txBox="1"/>
          <p:nvPr/>
        </p:nvSpPr>
        <p:spPr>
          <a:xfrm>
            <a:off x="300251" y="3193576"/>
            <a:ext cx="52680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H can be :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00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Gradient =&gt; gradient descent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00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Hessian (Second order derivative of g) : Newton algorithm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00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Many other possibilities, Quasi-Newton algorithms: BFGS, SR1 </a:t>
            </a:r>
            <a:r>
              <a:rPr lang="mr-IN" sz="2000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…</a:t>
            </a:r>
            <a:endParaRPr lang="en-US" sz="2000" dirty="0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2000" dirty="0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058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A2D2FB-EF43-C643-9B71-FB5BB05A8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05D7B3-250D-2848-9CE2-ED645C6BC3AD}"/>
              </a:ext>
            </a:extLst>
          </p:cNvPr>
          <p:cNvSpPr txBox="1"/>
          <p:nvPr/>
        </p:nvSpPr>
        <p:spPr>
          <a:xfrm>
            <a:off x="193827" y="932329"/>
            <a:ext cx="64330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the 1d directory. Load and plot the data</a:t>
            </a:r>
          </a:p>
          <a:p>
            <a:pPr marL="342900" indent="-342900">
              <a:buAutoNum type="arabicPeriod"/>
            </a:pPr>
            <a:r>
              <a:rPr lang="en-US" dirty="0"/>
              <a:t>Try to fit an </a:t>
            </a:r>
            <a:r>
              <a:rPr lang="en-US" dirty="0" err="1"/>
              <a:t>arima</a:t>
            </a:r>
            <a:r>
              <a:rPr lang="en-US" dirty="0"/>
              <a:t> for Real11</a:t>
            </a:r>
          </a:p>
          <a:p>
            <a:pPr marL="342900" indent="-342900">
              <a:buAutoNum type="arabicPeriod"/>
            </a:pPr>
            <a:r>
              <a:rPr lang="en-US" dirty="0"/>
              <a:t>Make a forecast and plot it</a:t>
            </a:r>
          </a:p>
          <a:p>
            <a:pPr marL="342900" indent="-342900">
              <a:buAutoNum type="arabicPeriod"/>
            </a:pPr>
            <a:r>
              <a:rPr lang="en-US" dirty="0"/>
              <a:t>Refine the model with Box-Jenkins method</a:t>
            </a:r>
          </a:p>
          <a:p>
            <a:pPr marL="342900" indent="-342900">
              <a:buAutoNum type="arabicPeriod"/>
            </a:pPr>
            <a:r>
              <a:rPr lang="en-US" dirty="0"/>
              <a:t>Find the best model with </a:t>
            </a:r>
            <a:r>
              <a:rPr lang="en-US" dirty="0" err="1"/>
              <a:t>auto.arima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Do the same with Real12</a:t>
            </a:r>
          </a:p>
          <a:p>
            <a:pPr marL="342900" indent="-342900">
              <a:buAutoNum type="arabicPeriod"/>
            </a:pPr>
            <a:r>
              <a:rPr lang="en-US" dirty="0"/>
              <a:t>Try to estimate a seasonal </a:t>
            </a:r>
            <a:r>
              <a:rPr lang="en-US" dirty="0" err="1"/>
              <a:t>arima</a:t>
            </a:r>
            <a:r>
              <a:rPr lang="en-US" dirty="0"/>
              <a:t> for a weekly 5m time series</a:t>
            </a:r>
          </a:p>
        </p:txBody>
      </p:sp>
    </p:spTree>
    <p:extLst>
      <p:ext uri="{BB962C8B-B14F-4D97-AF65-F5344CB8AC3E}">
        <p14:creationId xmlns:p14="http://schemas.microsoft.com/office/powerpoint/2010/main" val="114522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PROBLEM WE ARE SOLVING</a:t>
            </a:r>
          </a:p>
        </p:txBody>
      </p:sp>
    </p:spTree>
    <p:extLst>
      <p:ext uri="{BB962C8B-B14F-4D97-AF65-F5344CB8AC3E}">
        <p14:creationId xmlns:p14="http://schemas.microsoft.com/office/powerpoint/2010/main" val="392027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EF1247-75C8-454B-BAF0-DB2C00D8D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 attention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F7C08-5DF6-6A40-B5C0-DFD798B64C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" t="57282" r="1566" b="19897"/>
          <a:stretch/>
        </p:blipFill>
        <p:spPr>
          <a:xfrm>
            <a:off x="107949" y="1028700"/>
            <a:ext cx="11976102" cy="52959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A0FAF0D-4CD5-5A48-8ED6-A8574A1207DA}"/>
              </a:ext>
            </a:extLst>
          </p:cNvPr>
          <p:cNvGrpSpPr/>
          <p:nvPr/>
        </p:nvGrpSpPr>
        <p:grpSpPr>
          <a:xfrm>
            <a:off x="5497224" y="2811174"/>
            <a:ext cx="2129703" cy="1397144"/>
            <a:chOff x="5497224" y="2811174"/>
            <a:chExt cx="2129703" cy="1397144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5CF5124-2DDE-E245-9A39-ACD9A3A40225}"/>
                </a:ext>
              </a:extLst>
            </p:cNvPr>
            <p:cNvSpPr/>
            <p:nvPr/>
          </p:nvSpPr>
          <p:spPr>
            <a:xfrm>
              <a:off x="6515100" y="3543300"/>
              <a:ext cx="1111827" cy="665018"/>
            </a:xfrm>
            <a:custGeom>
              <a:avLst/>
              <a:gdLst>
                <a:gd name="connsiteX0" fmla="*/ 114300 w 1111827"/>
                <a:gd name="connsiteY0" fmla="*/ 0 h 665018"/>
                <a:gd name="connsiteX1" fmla="*/ 1111827 w 1111827"/>
                <a:gd name="connsiteY1" fmla="*/ 665018 h 665018"/>
                <a:gd name="connsiteX2" fmla="*/ 0 w 1111827"/>
                <a:gd name="connsiteY2" fmla="*/ 228600 h 665018"/>
                <a:gd name="connsiteX3" fmla="*/ 114300 w 1111827"/>
                <a:gd name="connsiteY3" fmla="*/ 0 h 66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827" h="665018">
                  <a:moveTo>
                    <a:pt x="114300" y="0"/>
                  </a:moveTo>
                  <a:lnTo>
                    <a:pt x="1111827" y="665018"/>
                  </a:lnTo>
                  <a:lnTo>
                    <a:pt x="0" y="2286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0ADEA29-D91C-2547-991C-AEAF0A181FBF}"/>
                </a:ext>
              </a:extLst>
            </p:cNvPr>
            <p:cNvGrpSpPr/>
            <p:nvPr/>
          </p:nvGrpSpPr>
          <p:grpSpPr>
            <a:xfrm>
              <a:off x="5497224" y="2811174"/>
              <a:ext cx="1197552" cy="1197552"/>
              <a:chOff x="5497224" y="2811174"/>
              <a:chExt cx="1197552" cy="1197552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BBFA6E7-A2F9-0B4A-B409-82F1C38F67F1}"/>
                  </a:ext>
                </a:extLst>
              </p:cNvPr>
              <p:cNvSpPr/>
              <p:nvPr/>
            </p:nvSpPr>
            <p:spPr>
              <a:xfrm>
                <a:off x="5497224" y="2811174"/>
                <a:ext cx="1197552" cy="1197552"/>
              </a:xfrm>
              <a:prstGeom prst="ellipse">
                <a:avLst/>
              </a:prstGeom>
              <a:blipFill dpi="0" rotWithShape="1">
                <a:blip r:embed="rId3"/>
                <a:srcRect/>
                <a:stretch>
                  <a:fillRect t="-2000" b="-11000"/>
                </a:stretch>
              </a:blipFill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1E76260-8364-734C-AC8C-D044C4641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7886" t="11771" r="27310" b="61012"/>
              <a:stretch>
                <a:fillRect/>
              </a:stretch>
            </p:blipFill>
            <p:spPr>
              <a:xfrm rot="10800000">
                <a:off x="5849880" y="2993779"/>
                <a:ext cx="543560" cy="330200"/>
              </a:xfrm>
              <a:custGeom>
                <a:avLst/>
                <a:gdLst>
                  <a:gd name="connsiteX0" fmla="*/ 162560 w 543560"/>
                  <a:gd name="connsiteY0" fmla="*/ 0 h 330200"/>
                  <a:gd name="connsiteX1" fmla="*/ 269240 w 543560"/>
                  <a:gd name="connsiteY1" fmla="*/ 25400 h 330200"/>
                  <a:gd name="connsiteX2" fmla="*/ 441960 w 543560"/>
                  <a:gd name="connsiteY2" fmla="*/ 5080 h 330200"/>
                  <a:gd name="connsiteX3" fmla="*/ 543560 w 543560"/>
                  <a:gd name="connsiteY3" fmla="*/ 111760 h 330200"/>
                  <a:gd name="connsiteX4" fmla="*/ 533400 w 543560"/>
                  <a:gd name="connsiteY4" fmla="*/ 254000 h 330200"/>
                  <a:gd name="connsiteX5" fmla="*/ 436880 w 543560"/>
                  <a:gd name="connsiteY5" fmla="*/ 330200 h 330200"/>
                  <a:gd name="connsiteX6" fmla="*/ 55880 w 543560"/>
                  <a:gd name="connsiteY6" fmla="*/ 314960 h 330200"/>
                  <a:gd name="connsiteX7" fmla="*/ 0 w 543560"/>
                  <a:gd name="connsiteY7" fmla="*/ 259080 h 330200"/>
                  <a:gd name="connsiteX8" fmla="*/ 55880 w 543560"/>
                  <a:gd name="connsiteY8" fmla="*/ 76200 h 33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3560" h="330200">
                    <a:moveTo>
                      <a:pt x="162560" y="0"/>
                    </a:moveTo>
                    <a:lnTo>
                      <a:pt x="269240" y="25400"/>
                    </a:lnTo>
                    <a:lnTo>
                      <a:pt x="441960" y="5080"/>
                    </a:lnTo>
                    <a:lnTo>
                      <a:pt x="543560" y="111760"/>
                    </a:lnTo>
                    <a:lnTo>
                      <a:pt x="533400" y="254000"/>
                    </a:lnTo>
                    <a:lnTo>
                      <a:pt x="436880" y="330200"/>
                    </a:lnTo>
                    <a:lnTo>
                      <a:pt x="55880" y="314960"/>
                    </a:lnTo>
                    <a:lnTo>
                      <a:pt x="0" y="259080"/>
                    </a:lnTo>
                    <a:lnTo>
                      <a:pt x="55880" y="76200"/>
                    </a:lnTo>
                    <a:close/>
                  </a:path>
                </a:pathLst>
              </a:custGeom>
            </p:spPr>
          </p:pic>
        </p:grp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AE95305D-2DC0-4248-B640-DD10BF3CDD56}"/>
              </a:ext>
            </a:extLst>
          </p:cNvPr>
          <p:cNvSpPr/>
          <p:nvPr/>
        </p:nvSpPr>
        <p:spPr>
          <a:xfrm>
            <a:off x="7405823" y="3790306"/>
            <a:ext cx="836023" cy="836023"/>
          </a:xfrm>
          <a:prstGeom prst="ellipse">
            <a:avLst/>
          </a:prstGeom>
          <a:noFill/>
          <a:ln w="57150">
            <a:solidFill>
              <a:srgbClr val="EC2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89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91"/>
          <a:stretch/>
        </p:blipFill>
        <p:spPr>
          <a:xfrm>
            <a:off x="-1" y="1"/>
            <a:ext cx="12190977" cy="64685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402210"/>
            <a:ext cx="10312400" cy="707886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 sz="12000" b="1" dirty="0">
              <a:solidFill>
                <a:srgbClr val="2E83AE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735" y="5385754"/>
            <a:ext cx="11828840" cy="8496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THANK YOU</a:t>
            </a:r>
            <a:endParaRPr lang="en-US" kern="1200" dirty="0">
              <a:solidFill>
                <a:srgbClr val="2E83A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147" y="2978627"/>
            <a:ext cx="2104639" cy="24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3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222" y="1092200"/>
            <a:ext cx="7753350" cy="5168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ORDERING A RIDE IN THE RAIN?</a:t>
            </a:r>
          </a:p>
        </p:txBody>
      </p:sp>
    </p:spTree>
    <p:extLst>
      <p:ext uri="{BB962C8B-B14F-4D97-AF65-F5344CB8AC3E}">
        <p14:creationId xmlns:p14="http://schemas.microsoft.com/office/powerpoint/2010/main" val="77243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3827" y="82698"/>
            <a:ext cx="11828840" cy="849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chemeClr val="accent1"/>
                </a:solidFill>
                <a:latin typeface="Geneva" charset="0"/>
                <a:ea typeface="Geneva" charset="0"/>
                <a:cs typeface="Geneva" charset="0"/>
              </a:defRPr>
            </a:lvl1pPr>
          </a:lstStyle>
          <a:p>
            <a:r>
              <a:rPr lang="en-US"/>
              <a:t>HOW DOES THIS LOOK FROM THE RIDE APP SIDE?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80" y="2171169"/>
            <a:ext cx="5833946" cy="38892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58" y="2656420"/>
            <a:ext cx="7473809" cy="12440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58" y="3877963"/>
            <a:ext cx="7473809" cy="13680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60" y="1321538"/>
            <a:ext cx="7473809" cy="13573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2648" y="2678890"/>
            <a:ext cx="449691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/>
              <a:t>Wait </a:t>
            </a:r>
            <a:r>
              <a:rPr lang="en-US" sz="2400" dirty="0"/>
              <a:t>time ⬆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0230" y="1206957"/>
            <a:ext cx="44193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Driver Utilization ⬆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2648" y="3877963"/>
            <a:ext cx="471236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System Utilization ⬆</a:t>
            </a:r>
          </a:p>
        </p:txBody>
      </p:sp>
    </p:spTree>
    <p:extLst>
      <p:ext uri="{BB962C8B-B14F-4D97-AF65-F5344CB8AC3E}">
        <p14:creationId xmlns:p14="http://schemas.microsoft.com/office/powerpoint/2010/main" val="124109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35B76C-72C7-8944-BE02-225418935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 OF ANOMALIES IN THE REAL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AF9ED-CEDE-4E44-B04B-B1C5DA9458F1}"/>
              </a:ext>
            </a:extLst>
          </p:cNvPr>
          <p:cNvSpPr txBox="1"/>
          <p:nvPr/>
        </p:nvSpPr>
        <p:spPr>
          <a:xfrm>
            <a:off x="193827" y="1284270"/>
            <a:ext cx="77233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business cost of real incident in real world can be up to 100K per incident !!!</a:t>
            </a:r>
          </a:p>
          <a:p>
            <a:endParaRPr lang="en-US" dirty="0"/>
          </a:p>
          <a:p>
            <a:r>
              <a:rPr lang="en-US" dirty="0"/>
              <a:t>It can affect several part of the </a:t>
            </a:r>
            <a:r>
              <a:rPr lang="en-US" dirty="0" err="1"/>
              <a:t>buisness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077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437" y="943111"/>
            <a:ext cx="1063954" cy="1216629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863" y="1451342"/>
            <a:ext cx="1349229" cy="154284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100" y="231514"/>
            <a:ext cx="1442397" cy="1649378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928" y="1747052"/>
            <a:ext cx="1590305" cy="181851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771" y="4556234"/>
            <a:ext cx="1063954" cy="1216629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030" y="3490367"/>
            <a:ext cx="1063954" cy="121662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491" y="915075"/>
            <a:ext cx="1349229" cy="154284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69" y="2051046"/>
            <a:ext cx="1349229" cy="154284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184" y="678435"/>
            <a:ext cx="1349229" cy="154284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126" y="3145293"/>
            <a:ext cx="1349229" cy="154284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990" y="2206482"/>
            <a:ext cx="1063954" cy="121662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280" y="4410315"/>
            <a:ext cx="1349229" cy="154284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613" y="3088499"/>
            <a:ext cx="1349229" cy="154284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003" y="2127068"/>
            <a:ext cx="1063954" cy="121662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71" y="1252935"/>
            <a:ext cx="1063954" cy="121662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914" y="4340212"/>
            <a:ext cx="1526104" cy="174509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37" y="4288090"/>
            <a:ext cx="1063954" cy="121662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41" y="3013394"/>
            <a:ext cx="1349229" cy="15428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48" y="1609893"/>
            <a:ext cx="1419677" cy="162339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CUSTOMERS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98" t="38867" r="78485" b="42170"/>
          <a:stretch/>
        </p:blipFill>
        <p:spPr>
          <a:xfrm>
            <a:off x="1233938" y="3489164"/>
            <a:ext cx="1354624" cy="58786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2141" r="42818" b="78743"/>
          <a:stretch/>
        </p:blipFill>
        <p:spPr>
          <a:xfrm>
            <a:off x="3002445" y="1483313"/>
            <a:ext cx="1032110" cy="648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845" t="78058" r="39459" b="6870"/>
          <a:stretch/>
        </p:blipFill>
        <p:spPr>
          <a:xfrm>
            <a:off x="3544777" y="2633265"/>
            <a:ext cx="1360670" cy="4403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858" t="4243" r="20537" b="77347"/>
          <a:stretch/>
        </p:blipFill>
        <p:spPr>
          <a:xfrm>
            <a:off x="8368297" y="1955751"/>
            <a:ext cx="1434980" cy="63095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500" t="37445" r="20537" b="39450"/>
          <a:stretch/>
        </p:blipFill>
        <p:spPr>
          <a:xfrm>
            <a:off x="5559028" y="3798389"/>
            <a:ext cx="1284803" cy="600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0100" t="77784" r="1895" b="6806"/>
          <a:stretch/>
        </p:blipFill>
        <p:spPr>
          <a:xfrm>
            <a:off x="7289160" y="807963"/>
            <a:ext cx="1359062" cy="51686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238" y="5081348"/>
            <a:ext cx="1338802" cy="30671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57" b="25654"/>
          <a:stretch/>
        </p:blipFill>
        <p:spPr>
          <a:xfrm>
            <a:off x="5688024" y="1232991"/>
            <a:ext cx="1377676" cy="44993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796" y="5020618"/>
            <a:ext cx="1012595" cy="302987"/>
          </a:xfrm>
          <a:prstGeom prst="rect">
            <a:avLst/>
          </a:prstGeom>
        </p:spPr>
      </p:pic>
      <p:pic>
        <p:nvPicPr>
          <p:cNvPr id="1028" name="Picture 4" descr="https://expertsimages.liveperson.com/images/presto/migration/liveperson-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848" y="2539730"/>
            <a:ext cx="1331233" cy="25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843" y="2397080"/>
            <a:ext cx="690353" cy="69035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688" t="4155" r="60598" b="75311"/>
          <a:stretch/>
        </p:blipFill>
        <p:spPr>
          <a:xfrm>
            <a:off x="560971" y="4604273"/>
            <a:ext cx="1177324" cy="606417"/>
          </a:xfrm>
          <a:prstGeom prst="rect">
            <a:avLst/>
          </a:prstGeom>
        </p:spPr>
      </p:pic>
      <p:pic>
        <p:nvPicPr>
          <p:cNvPr id="2050" name="Picture 2" descr="Image result for deutsche telekom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167" y="2657660"/>
            <a:ext cx="1215031" cy="31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83"/>
          <p:cNvSpPr/>
          <p:nvPr/>
        </p:nvSpPr>
        <p:spPr>
          <a:xfrm>
            <a:off x="7683034" y="5519961"/>
            <a:ext cx="28787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1200" dirty="0">
                <a:solidFill>
                  <a:schemeClr val="accent1"/>
                </a:solidFill>
                <a:latin typeface="Geneva" charset="0"/>
                <a:ea typeface="Geneva" charset="0"/>
                <a:cs typeface="Geneva" charset="0"/>
              </a:rPr>
              <a:t>Pedro Silva, </a:t>
            </a:r>
            <a:r>
              <a:rPr lang="pt-BR" sz="1200" noProof="1">
                <a:solidFill>
                  <a:schemeClr val="accent1"/>
                </a:solidFill>
                <a:latin typeface="Geneva" charset="0"/>
                <a:ea typeface="Geneva" charset="0"/>
                <a:cs typeface="Geneva" charset="0"/>
              </a:rPr>
              <a:t>Senior</a:t>
            </a:r>
            <a:r>
              <a:rPr lang="pt-BR" sz="1200" dirty="0">
                <a:solidFill>
                  <a:schemeClr val="accent1"/>
                </a:solidFill>
                <a:latin typeface="Geneva" charset="0"/>
                <a:ea typeface="Geneva" charset="0"/>
                <a:cs typeface="Geneva" charset="0"/>
              </a:rPr>
              <a:t> </a:t>
            </a:r>
            <a:r>
              <a:rPr lang="pt-BR" sz="1200" noProof="1">
                <a:solidFill>
                  <a:schemeClr val="accent1"/>
                </a:solidFill>
                <a:latin typeface="Geneva" charset="0"/>
                <a:ea typeface="Geneva" charset="0"/>
                <a:cs typeface="Geneva" charset="0"/>
              </a:rPr>
              <a:t>product</a:t>
            </a:r>
            <a:r>
              <a:rPr lang="pt-BR" sz="1200" dirty="0">
                <a:solidFill>
                  <a:schemeClr val="accent1"/>
                </a:solidFill>
                <a:latin typeface="Geneva" charset="0"/>
                <a:ea typeface="Geneva" charset="0"/>
                <a:cs typeface="Geneva" charset="0"/>
              </a:rPr>
              <a:t> manager, </a:t>
            </a:r>
            <a:r>
              <a:rPr lang="pt-BR" sz="1200" dirty="0" err="1">
                <a:solidFill>
                  <a:schemeClr val="accent1"/>
                </a:solidFill>
                <a:latin typeface="Geneva" charset="0"/>
                <a:ea typeface="Geneva" charset="0"/>
                <a:cs typeface="Geneva" charset="0"/>
              </a:rPr>
              <a:t>Credit</a:t>
            </a:r>
            <a:r>
              <a:rPr lang="pt-BR" sz="1200" dirty="0">
                <a:solidFill>
                  <a:schemeClr val="accent1"/>
                </a:solidFill>
                <a:latin typeface="Geneva" charset="0"/>
                <a:ea typeface="Geneva" charset="0"/>
                <a:cs typeface="Geneva" charset="0"/>
              </a:rPr>
              <a:t> </a:t>
            </a:r>
            <a:r>
              <a:rPr lang="pt-BR" sz="1200" dirty="0" err="1">
                <a:solidFill>
                  <a:schemeClr val="accent1"/>
                </a:solidFill>
                <a:latin typeface="Geneva" charset="0"/>
                <a:ea typeface="Geneva" charset="0"/>
                <a:cs typeface="Geneva" charset="0"/>
              </a:rPr>
              <a:t>Karma</a:t>
            </a:r>
            <a:endParaRPr lang="pt-BR" sz="1200" dirty="0">
              <a:solidFill>
                <a:schemeClr val="accent1"/>
              </a:solidFill>
              <a:latin typeface="Geneva" charset="0"/>
              <a:ea typeface="Geneva" charset="0"/>
              <a:cs typeface="Geneva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949927" y="3576960"/>
            <a:ext cx="15824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12000" b="1" dirty="0">
                <a:solidFill>
                  <a:srgbClr val="2E83AE"/>
                </a:solidFill>
                <a:latin typeface="Roboto Condensed" charset="0"/>
                <a:ea typeface="Roboto Condensed" charset="0"/>
                <a:cs typeface="Roboto Condensed" charset="0"/>
              </a:rPr>
              <a:t>“</a:t>
            </a:r>
          </a:p>
        </p:txBody>
      </p:sp>
      <p:sp>
        <p:nvSpPr>
          <p:cNvPr id="86" name="Rectangle 85"/>
          <p:cNvSpPr/>
          <p:nvPr/>
        </p:nvSpPr>
        <p:spPr>
          <a:xfrm rot="10800000">
            <a:off x="10059585" y="4022683"/>
            <a:ext cx="15824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12000" b="1" dirty="0">
                <a:solidFill>
                  <a:srgbClr val="2E83AE"/>
                </a:solidFill>
                <a:latin typeface="Roboto Condensed" charset="0"/>
                <a:ea typeface="Roboto Condensed" charset="0"/>
                <a:cs typeface="Roboto Condensed" charset="0"/>
              </a:rPr>
              <a:t>“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106" y="3778852"/>
            <a:ext cx="1067315" cy="1578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737" y="1397691"/>
            <a:ext cx="1025248" cy="42440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493" y="1353451"/>
            <a:ext cx="1013790" cy="37407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986" y="5114594"/>
            <a:ext cx="894359" cy="134154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7683034" y="3965133"/>
            <a:ext cx="3309018" cy="1623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ct val="0"/>
              </a:spcBef>
            </a:pPr>
            <a:r>
              <a:rPr lang="en-US" sz="1200" b="1" dirty="0">
                <a:solidFill>
                  <a:srgbClr val="2E83AE"/>
                </a:solidFill>
                <a:latin typeface="Geneva"/>
                <a:ea typeface="Roboto Condensed" charset="0"/>
                <a:cs typeface="Roboto Condensed" charset="0"/>
              </a:rPr>
              <a:t>It used to take us up to several days to identify an issue on a specific page, offer, or service that was draining our revenues. </a:t>
            </a:r>
            <a:r>
              <a:rPr lang="en-US" sz="1200" b="1" dirty="0" err="1">
                <a:solidFill>
                  <a:srgbClr val="2E83AE"/>
                </a:solidFill>
                <a:latin typeface="Geneva"/>
                <a:ea typeface="Roboto Condensed" charset="0"/>
                <a:cs typeface="Roboto Condensed" charset="0"/>
              </a:rPr>
              <a:t>Anodot</a:t>
            </a:r>
            <a:r>
              <a:rPr lang="en-US" sz="1200" b="1" dirty="0">
                <a:solidFill>
                  <a:srgbClr val="2E83AE"/>
                </a:solidFill>
                <a:latin typeface="Geneva"/>
                <a:ea typeface="Roboto Condensed" charset="0"/>
                <a:cs typeface="Roboto Condensed" charset="0"/>
              </a:rPr>
              <a:t> identifies when a metric increases or decreases in real time, so we can resolve it quickly, before business suffers or revenue is lost.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422" y="3446990"/>
            <a:ext cx="1626635" cy="82225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421" y="2446212"/>
            <a:ext cx="1051767" cy="12026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624" y="2963338"/>
            <a:ext cx="917347" cy="21193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574" y="241922"/>
            <a:ext cx="1051767" cy="1202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391" y="564308"/>
            <a:ext cx="887532" cy="53251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341" y="912353"/>
            <a:ext cx="1349229" cy="154284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796" y="1426966"/>
            <a:ext cx="1521225" cy="49135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709" y="4587008"/>
            <a:ext cx="1051767" cy="12026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001" y="5048647"/>
            <a:ext cx="924167" cy="2870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71" y="2252283"/>
            <a:ext cx="1081355" cy="36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8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DATA SCIENTIST POINT OF VIEW</a:t>
            </a:r>
          </a:p>
        </p:txBody>
      </p:sp>
    </p:spTree>
    <p:extLst>
      <p:ext uri="{BB962C8B-B14F-4D97-AF65-F5344CB8AC3E}">
        <p14:creationId xmlns:p14="http://schemas.microsoft.com/office/powerpoint/2010/main" val="14991269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ceb8dba1148395786d7ab9c5c2c0c1ed922a75cf"/>
  <p:tag name="ISPRING_RESOURCE_PATHS_HASH_PRESENTER" val="ceb8dba1148395786d7ab9c5c2c0c1ed922a75cf"/>
</p:tagLst>
</file>

<file path=ppt/theme/theme1.xml><?xml version="1.0" encoding="utf-8"?>
<a:theme xmlns:a="http://schemas.openxmlformats.org/drawingml/2006/main" name="Office Theme">
  <a:themeElements>
    <a:clrScheme name="ANODOT SALES">
      <a:dk1>
        <a:srgbClr val="212424"/>
      </a:dk1>
      <a:lt1>
        <a:srgbClr val="FFFFFF"/>
      </a:lt1>
      <a:dk2>
        <a:srgbClr val="0C324F"/>
      </a:dk2>
      <a:lt2>
        <a:srgbClr val="E7E6E6"/>
      </a:lt2>
      <a:accent1>
        <a:srgbClr val="0C324F"/>
      </a:accent1>
      <a:accent2>
        <a:srgbClr val="1F6180"/>
      </a:accent2>
      <a:accent3>
        <a:srgbClr val="0882B5"/>
      </a:accent3>
      <a:accent4>
        <a:srgbClr val="90CFED"/>
      </a:accent4>
      <a:accent5>
        <a:srgbClr val="FE5819"/>
      </a:accent5>
      <a:accent6>
        <a:srgbClr val="FEC000"/>
      </a:accent6>
      <a:hlink>
        <a:srgbClr val="1F6180"/>
      </a:hlink>
      <a:folHlink>
        <a:srgbClr val="067EAB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216385</TotalTime>
  <Words>1044</Words>
  <Application>Microsoft Macintosh PowerPoint</Application>
  <PresentationFormat>Widescreen</PresentationFormat>
  <Paragraphs>176</Paragraphs>
  <Slides>41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PingFangSC-Regular</vt:lpstr>
      <vt:lpstr>Arial</vt:lpstr>
      <vt:lpstr>Calibri</vt:lpstr>
      <vt:lpstr>Calibri Light</vt:lpstr>
      <vt:lpstr>Courier New</vt:lpstr>
      <vt:lpstr>Geneva</vt:lpstr>
      <vt:lpstr>Mangal</vt:lpstr>
      <vt:lpstr>Roboto Condensed</vt:lpstr>
      <vt:lpstr>Trebuchet MS</vt:lpstr>
      <vt:lpstr>Wingdings</vt:lpstr>
      <vt:lpstr>Office Theme</vt:lpstr>
      <vt:lpstr>TIME SERIES MODELING SELECTED SUBJECTS</vt:lpstr>
      <vt:lpstr>EXCERICE SETUP</vt:lpstr>
      <vt:lpstr>EXERCICE SETUP</vt:lpstr>
      <vt:lpstr>THE PROBLEM WE ARE SOLVING</vt:lpstr>
      <vt:lpstr>ORDERING A RIDE IN THE RAIN?</vt:lpstr>
      <vt:lpstr>PowerPoint Presentation</vt:lpstr>
      <vt:lpstr>CONSEQUENCE OF ANOMALIES IN THE REAL WORLD</vt:lpstr>
      <vt:lpstr>SELECTED CUSTOMERS</vt:lpstr>
      <vt:lpstr>THE DATA SCIENTIST POINT OF VIEW</vt:lpstr>
      <vt:lpstr>REAL TIME ANOMALY DETECTION STRATEGY</vt:lpstr>
      <vt:lpstr>SEASON IN A KEY COMPONENT</vt:lpstr>
      <vt:lpstr>Which kind of TIME SERIES? Which applications ?</vt:lpstr>
      <vt:lpstr>ANODOT IN NUMBERs</vt:lpstr>
      <vt:lpstr>ANOMALY DETECTION PIPELINE</vt:lpstr>
      <vt:lpstr>SEASON DETECTION</vt:lpstr>
      <vt:lpstr>THE PROBLEM</vt:lpstr>
      <vt:lpstr>EXERCISE</vt:lpstr>
      <vt:lpstr>Discrete Fourier transform – The idea</vt:lpstr>
      <vt:lpstr>Discrete Fourier transform – Example</vt:lpstr>
      <vt:lpstr>Discrete Fourier transform – HARMONIC</vt:lpstr>
      <vt:lpstr>Discrete Fourier transform – Harmonic problem</vt:lpstr>
      <vt:lpstr>Discrete Fourier transform – Impact of noise</vt:lpstr>
      <vt:lpstr>Discrete Fourier transform – Impact of noise</vt:lpstr>
      <vt:lpstr>Discrete Fourier transform – Impact of noise</vt:lpstr>
      <vt:lpstr>Discrete Fourier transform – Impact of noise</vt:lpstr>
      <vt:lpstr>Autocorrelation - Definition</vt:lpstr>
      <vt:lpstr>Autocorrelation - Definition</vt:lpstr>
      <vt:lpstr>Autocorrelation – Algorithm</vt:lpstr>
      <vt:lpstr>Autocorrelation – Theoretical advantages</vt:lpstr>
      <vt:lpstr>Discrete Fourier transform vs. Autocorrelation</vt:lpstr>
      <vt:lpstr>TIME SERIES MODELING</vt:lpstr>
      <vt:lpstr>TIME SERIES MODEL &amp; (S)ARIMA MODELS</vt:lpstr>
      <vt:lpstr>WHY ARIMA ?</vt:lpstr>
      <vt:lpstr>TIME SERIES MODEL &amp; (S)AR(I)MA MODELS</vt:lpstr>
      <vt:lpstr>TIME SERIES MODEL &amp; (S)ARIMA MODELS</vt:lpstr>
      <vt:lpstr>ARIMA ESTIMATION – THE BIRD VIEW STRATEGY</vt:lpstr>
      <vt:lpstr>LIKELIHOOD</vt:lpstr>
      <vt:lpstr>OPTIMIZATION</vt:lpstr>
      <vt:lpstr>EXERCISE</vt:lpstr>
      <vt:lpstr>Thank you for you attention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JaZaa</dc:creator>
  <cp:lastModifiedBy>Meir Toledano</cp:lastModifiedBy>
  <cp:revision>780</cp:revision>
  <cp:lastPrinted>2017-03-07T10:26:58Z</cp:lastPrinted>
  <dcterms:created xsi:type="dcterms:W3CDTF">2015-11-26T13:35:32Z</dcterms:created>
  <dcterms:modified xsi:type="dcterms:W3CDTF">2019-01-29T10:07:01Z</dcterms:modified>
</cp:coreProperties>
</file>